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825" r:id="rId2"/>
    <p:sldId id="999" r:id="rId3"/>
    <p:sldId id="2565" r:id="rId4"/>
    <p:sldId id="2566" r:id="rId5"/>
    <p:sldId id="2567" r:id="rId6"/>
    <p:sldId id="2568" r:id="rId7"/>
    <p:sldId id="2569" r:id="rId8"/>
    <p:sldId id="2570" r:id="rId9"/>
    <p:sldId id="2571" r:id="rId10"/>
    <p:sldId id="2572" r:id="rId11"/>
    <p:sldId id="2573" r:id="rId12"/>
    <p:sldId id="2574" r:id="rId13"/>
    <p:sldId id="2575" r:id="rId14"/>
    <p:sldId id="2576" r:id="rId15"/>
    <p:sldId id="2577" r:id="rId16"/>
    <p:sldId id="2578" r:id="rId17"/>
    <p:sldId id="2579" r:id="rId18"/>
    <p:sldId id="2580" r:id="rId19"/>
    <p:sldId id="2581" r:id="rId20"/>
    <p:sldId id="2582" r:id="rId21"/>
    <p:sldId id="2583" r:id="rId22"/>
    <p:sldId id="2584" r:id="rId23"/>
    <p:sldId id="2585" r:id="rId24"/>
    <p:sldId id="2586" r:id="rId25"/>
    <p:sldId id="2587" r:id="rId26"/>
    <p:sldId id="2588" r:id="rId27"/>
    <p:sldId id="2589" r:id="rId28"/>
    <p:sldId id="2590" r:id="rId29"/>
    <p:sldId id="2591" r:id="rId30"/>
    <p:sldId id="2592" r:id="rId31"/>
    <p:sldId id="2593" r:id="rId32"/>
    <p:sldId id="2594" r:id="rId33"/>
    <p:sldId id="2595" r:id="rId34"/>
    <p:sldId id="2596" r:id="rId35"/>
    <p:sldId id="2597" r:id="rId36"/>
    <p:sldId id="2598" r:id="rId37"/>
    <p:sldId id="2599" r:id="rId38"/>
    <p:sldId id="2600" r:id="rId39"/>
    <p:sldId id="2601" r:id="rId40"/>
    <p:sldId id="2602" r:id="rId41"/>
    <p:sldId id="2603" r:id="rId42"/>
    <p:sldId id="2604" r:id="rId43"/>
    <p:sldId id="2605" r:id="rId44"/>
    <p:sldId id="2606" r:id="rId45"/>
    <p:sldId id="2607" r:id="rId46"/>
    <p:sldId id="2608" r:id="rId47"/>
    <p:sldId id="2609" r:id="rId48"/>
    <p:sldId id="2610" r:id="rId49"/>
    <p:sldId id="2611" r:id="rId50"/>
    <p:sldId id="2612" r:id="rId51"/>
    <p:sldId id="2613" r:id="rId52"/>
    <p:sldId id="2614" r:id="rId53"/>
    <p:sldId id="2615" r:id="rId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varScale="1">
        <p:scale>
          <a:sx n="83" d="100"/>
          <a:sy n="83" d="100"/>
        </p:scale>
        <p:origin x="84" y="192"/>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2014/11/22</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extLst>
      <p:ext uri="{BB962C8B-B14F-4D97-AF65-F5344CB8AC3E}">
        <p14:creationId xmlns:p14="http://schemas.microsoft.com/office/powerpoint/2010/main" val="22977313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extLst>
      <p:ext uri="{BB962C8B-B14F-4D97-AF65-F5344CB8AC3E}">
        <p14:creationId xmlns:p14="http://schemas.microsoft.com/office/powerpoint/2010/main" val="2516224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10</a:t>
            </a:fld>
            <a:endParaRPr lang="en-ZA" dirty="0"/>
          </a:p>
        </p:txBody>
      </p:sp>
    </p:spTree>
    <p:extLst>
      <p:ext uri="{BB962C8B-B14F-4D97-AF65-F5344CB8AC3E}">
        <p14:creationId xmlns:p14="http://schemas.microsoft.com/office/powerpoint/2010/main" val="129401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30</a:t>
            </a:fld>
            <a:endParaRPr lang="en-ZA" dirty="0"/>
          </a:p>
        </p:txBody>
      </p:sp>
    </p:spTree>
    <p:extLst>
      <p:ext uri="{BB962C8B-B14F-4D97-AF65-F5344CB8AC3E}">
        <p14:creationId xmlns:p14="http://schemas.microsoft.com/office/powerpoint/2010/main" val="12835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SERVANT</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200"/>
              </a:lnSpc>
            </a:pPr>
            <a:r>
              <a:rPr lang="en-ZA" sz="8800" b="0" dirty="0" smtClean="0"/>
              <a:t>The word “</a:t>
            </a:r>
            <a:r>
              <a:rPr lang="en-ZA" sz="8800" b="0" i="1" dirty="0" smtClean="0"/>
              <a:t>servant”</a:t>
            </a:r>
            <a:r>
              <a:rPr lang="en-ZA" sz="8800" b="0" dirty="0" smtClean="0"/>
              <a:t> appears in the scriptures 491 times. There are several words in the Hebrew for servant, but the word used in both of our source texts is “</a:t>
            </a:r>
            <a:r>
              <a:rPr lang="en-ZA" sz="8800" b="0" i="1" dirty="0" err="1" smtClean="0"/>
              <a:t>eh’bed</a:t>
            </a:r>
            <a:r>
              <a:rPr lang="en-ZA" sz="8800" b="0" dirty="0" smtClean="0"/>
              <a:t>”, Strong’s #5650 and means “</a:t>
            </a:r>
            <a:r>
              <a:rPr lang="en-ZA" sz="8800" b="0" i="1" dirty="0" smtClean="0"/>
              <a:t>bondman” or “bondservant”. </a:t>
            </a:r>
            <a:r>
              <a:rPr lang="en-ZA" sz="8800" b="0" dirty="0" smtClean="0"/>
              <a:t>It is from the primitive root word #5647 “</a:t>
            </a:r>
            <a:r>
              <a:rPr lang="en-ZA" sz="8800" b="0" i="1" dirty="0" err="1" smtClean="0"/>
              <a:t>aw’bad</a:t>
            </a:r>
            <a:r>
              <a:rPr lang="en-ZA" sz="8800" b="0" dirty="0" smtClean="0"/>
              <a:t>”, meaning among other things to “</a:t>
            </a:r>
            <a:r>
              <a:rPr lang="en-ZA" sz="8800" b="0" i="1" dirty="0" smtClean="0"/>
              <a:t>serve”, “labour”, “do service</a:t>
            </a:r>
            <a:r>
              <a:rPr lang="en-ZA" sz="8800" b="0" dirty="0" smtClean="0"/>
              <a:t>” and also means “</a:t>
            </a:r>
            <a:r>
              <a:rPr lang="en-ZA" sz="8800" b="0" i="1" dirty="0" smtClean="0"/>
              <a:t>ear”</a:t>
            </a:r>
            <a:r>
              <a:rPr lang="en-ZA" sz="8800" b="0" dirty="0" smtClean="0"/>
              <a:t> and </a:t>
            </a:r>
            <a:r>
              <a:rPr lang="en-ZA" sz="8800" b="0" i="1" dirty="0" smtClean="0"/>
              <a:t>“worshipper”. </a:t>
            </a:r>
          </a:p>
          <a:p>
            <a:pPr algn="just">
              <a:lnSpc>
                <a:spcPts val="2200"/>
              </a:lnSpc>
            </a:pPr>
            <a:r>
              <a:rPr lang="en-ZA" sz="8800" b="0" dirty="0" smtClean="0"/>
              <a:t>This is different than the usage of the word “</a:t>
            </a:r>
            <a:r>
              <a:rPr lang="en-ZA" sz="8800" b="0" i="1" dirty="0" err="1" smtClean="0"/>
              <a:t>sakiyr</a:t>
            </a:r>
            <a:r>
              <a:rPr lang="en-ZA" sz="8800" b="0" i="1" dirty="0" smtClean="0"/>
              <a:t>”</a:t>
            </a:r>
            <a:r>
              <a:rPr lang="en-ZA" sz="8800" b="0" dirty="0" smtClean="0"/>
              <a:t>, for example in other scriptures, which is Strong’s #7916 and means a hired servant. It’s interesting to note that Moshe is referred to as </a:t>
            </a:r>
            <a:r>
              <a:rPr lang="en-ZA" sz="8800" b="0" dirty="0" err="1" smtClean="0"/>
              <a:t>Elohim’s</a:t>
            </a:r>
            <a:r>
              <a:rPr lang="en-ZA" sz="8800" b="0" dirty="0" smtClean="0"/>
              <a:t> “</a:t>
            </a:r>
            <a:r>
              <a:rPr lang="en-ZA" sz="8800" b="0" i="1" dirty="0" err="1" smtClean="0"/>
              <a:t>eh‟bed</a:t>
            </a:r>
            <a:r>
              <a:rPr lang="en-ZA" sz="8800" b="0" i="1" dirty="0" smtClean="0"/>
              <a:t>”, or “bondservant</a:t>
            </a:r>
            <a:r>
              <a:rPr lang="en-ZA" sz="8800" b="0" dirty="0" smtClean="0"/>
              <a:t>”, as are </a:t>
            </a:r>
            <a:r>
              <a:rPr lang="en-ZA" sz="8800" b="0" dirty="0" err="1" smtClean="0"/>
              <a:t>Avraham</a:t>
            </a:r>
            <a:r>
              <a:rPr lang="en-ZA" sz="8800" b="0" dirty="0" smtClean="0"/>
              <a:t>, </a:t>
            </a:r>
            <a:r>
              <a:rPr lang="en-ZA" sz="8800" b="0" dirty="0" err="1" smtClean="0"/>
              <a:t>Yosef</a:t>
            </a:r>
            <a:r>
              <a:rPr lang="en-ZA" sz="8800" b="0" dirty="0" smtClean="0"/>
              <a:t>, Elijah and King David, in the </a:t>
            </a:r>
            <a:r>
              <a:rPr lang="en-ZA" sz="8800" b="0" dirty="0" err="1" smtClean="0"/>
              <a:t>TaNaK</a:t>
            </a:r>
            <a:r>
              <a:rPr lang="en-ZA" sz="8800" b="0" dirty="0" smtClean="0"/>
              <a:t>. </a:t>
            </a:r>
          </a:p>
          <a:p>
            <a:pPr algn="just">
              <a:lnSpc>
                <a:spcPts val="2200"/>
              </a:lnSpc>
            </a:pPr>
            <a:r>
              <a:rPr lang="en-ZA" sz="8800" b="0" dirty="0" smtClean="0"/>
              <a:t>When </a:t>
            </a:r>
            <a:r>
              <a:rPr lang="en-ZA" sz="8800" b="0" dirty="0" err="1" smtClean="0"/>
              <a:t>Yehoshua</a:t>
            </a:r>
            <a:r>
              <a:rPr lang="en-ZA" sz="8800" b="0" dirty="0" smtClean="0"/>
              <a:t> (Joshua) was referred to as a servant, the Hebrew word is “</a:t>
            </a:r>
            <a:r>
              <a:rPr lang="en-ZA" sz="8800" b="0" i="1" dirty="0" err="1" smtClean="0"/>
              <a:t>sharath</a:t>
            </a:r>
            <a:r>
              <a:rPr lang="en-ZA" sz="8800" b="0" i="1" dirty="0" smtClean="0"/>
              <a:t>”</a:t>
            </a:r>
            <a:r>
              <a:rPr lang="en-ZA" sz="8800" b="0" dirty="0" smtClean="0"/>
              <a:t> Strong’s #8334 which means, “</a:t>
            </a:r>
            <a:r>
              <a:rPr lang="en-ZA" sz="8800" b="0" i="1" dirty="0" smtClean="0"/>
              <a:t>worshipper” or “minister</a:t>
            </a:r>
            <a:r>
              <a:rPr lang="en-ZA" sz="8800" b="0" dirty="0" smtClean="0"/>
              <a:t>”. </a:t>
            </a:r>
          </a:p>
          <a:p>
            <a:pPr algn="just"/>
            <a:r>
              <a:rPr lang="he-IL" sz="8800" b="0" dirty="0" smtClean="0"/>
              <a:t>יהושע</a:t>
            </a:r>
            <a:r>
              <a:rPr lang="en-ZA" sz="8800" b="0" dirty="0" smtClean="0"/>
              <a:t> the Servant </a:t>
            </a:r>
            <a:r>
              <a:rPr lang="en-ZA" sz="8800" b="0" i="1" dirty="0" smtClean="0">
                <a:solidFill>
                  <a:srgbClr val="004821"/>
                </a:solidFill>
              </a:rPr>
              <a:t>“See, My Servant whom I uphold, My Chosen One My being has delighted in! I have put My Spirit upon Him; He brings forth right-ruling to the nations. </a:t>
            </a:r>
            <a:r>
              <a:rPr lang="en-ZA" sz="8800" b="1" i="1" dirty="0" smtClean="0">
                <a:solidFill>
                  <a:srgbClr val="004821"/>
                </a:solidFill>
              </a:rPr>
              <a:t>(Isaiah 42:1</a:t>
            </a:r>
            <a:r>
              <a:rPr lang="en-ZA" sz="8800" b="1" i="1" dirty="0" smtClean="0">
                <a:solidFill>
                  <a:srgbClr val="004821"/>
                </a:solidFill>
              </a:rPr>
              <a:t>)</a:t>
            </a:r>
          </a:p>
          <a:p>
            <a:endParaRPr lang="en-ZA" sz="8800" i="1" dirty="0" smtClean="0">
              <a:solidFill>
                <a:srgbClr val="004821"/>
              </a:solidFill>
            </a:endParaRPr>
          </a:p>
          <a:p>
            <a:endParaRPr lang="en-ZA" sz="8800" dirty="0" smtClean="0"/>
          </a:p>
          <a:p>
            <a:pPr algn="just">
              <a:lnSpc>
                <a:spcPts val="2200"/>
              </a:lnSpc>
            </a:pPr>
            <a:endParaRPr lang="en-ZA" sz="8800" i="1" dirty="0" smtClean="0">
              <a:solidFill>
                <a:srgbClr val="004821"/>
              </a:solidFill>
            </a:endParaRPr>
          </a:p>
          <a:p>
            <a:pPr algn="just">
              <a:lnSpc>
                <a:spcPts val="2500"/>
              </a:lnSpc>
            </a:pPr>
            <a:endParaRPr lang="en-ZA" sz="96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BONDSERVANT</a:t>
            </a:r>
            <a:endParaRPr lang="en-ZA" dirty="0"/>
          </a:p>
        </p:txBody>
      </p:sp>
      <p:sp>
        <p:nvSpPr>
          <p:cNvPr id="3" name="Content Placeholder 2"/>
          <p:cNvSpPr>
            <a:spLocks noGrp="1"/>
          </p:cNvSpPr>
          <p:nvPr>
            <p:ph idx="1"/>
          </p:nvPr>
        </p:nvSpPr>
        <p:spPr/>
        <p:txBody>
          <a:bodyPr>
            <a:noAutofit/>
          </a:bodyPr>
          <a:lstStyle/>
          <a:p>
            <a:pPr algn="just">
              <a:lnSpc>
                <a:spcPts val="2500"/>
              </a:lnSpc>
            </a:pPr>
            <a:r>
              <a:rPr lang="en-ZA" b="0" dirty="0" err="1" smtClean="0"/>
              <a:t>Sha’ul</a:t>
            </a:r>
            <a:r>
              <a:rPr lang="en-ZA" b="0" dirty="0" smtClean="0"/>
              <a:t> (Paul) refers to himself with this term, “</a:t>
            </a:r>
            <a:r>
              <a:rPr lang="en-ZA" b="0" i="1" dirty="0" smtClean="0"/>
              <a:t>bondservant”. </a:t>
            </a:r>
            <a:r>
              <a:rPr lang="en-ZA" b="0" dirty="0" smtClean="0"/>
              <a:t>This appears in the Greek as “</a:t>
            </a:r>
            <a:r>
              <a:rPr lang="en-ZA" b="0" i="1" dirty="0" err="1" smtClean="0"/>
              <a:t>dou</a:t>
            </a:r>
            <a:r>
              <a:rPr lang="en-ZA" b="0" i="1" dirty="0" smtClean="0"/>
              <a:t>-los</a:t>
            </a:r>
            <a:r>
              <a:rPr lang="en-ZA" b="0" dirty="0" smtClean="0"/>
              <a:t>”, Strong’s #1401 (bondservant). From the Aramaic, we see that “</a:t>
            </a:r>
            <a:r>
              <a:rPr lang="en-ZA" b="0" i="1" dirty="0" err="1" smtClean="0"/>
              <a:t>eh’bed</a:t>
            </a:r>
            <a:r>
              <a:rPr lang="en-ZA" b="0" dirty="0" smtClean="0"/>
              <a:t>” is the word we find. </a:t>
            </a:r>
            <a:r>
              <a:rPr lang="en-ZA" b="0" dirty="0" err="1" smtClean="0"/>
              <a:t>Kepha</a:t>
            </a:r>
            <a:r>
              <a:rPr lang="en-ZA" b="0" dirty="0" smtClean="0"/>
              <a:t>, </a:t>
            </a:r>
            <a:r>
              <a:rPr lang="en-ZA" b="0" dirty="0" err="1" smtClean="0"/>
              <a:t>Yochanan</a:t>
            </a:r>
            <a:r>
              <a:rPr lang="en-ZA" b="0" dirty="0" smtClean="0"/>
              <a:t>, </a:t>
            </a:r>
            <a:r>
              <a:rPr lang="en-ZA" b="0" dirty="0" err="1" smtClean="0"/>
              <a:t>Yehudah</a:t>
            </a:r>
            <a:r>
              <a:rPr lang="en-ZA" b="0" dirty="0" smtClean="0"/>
              <a:t> and </a:t>
            </a:r>
            <a:r>
              <a:rPr lang="en-ZA" b="0" dirty="0" err="1" smtClean="0"/>
              <a:t>Ya’aqob</a:t>
            </a:r>
            <a:r>
              <a:rPr lang="en-ZA" b="0" dirty="0" smtClean="0"/>
              <a:t> (James) also referred to themselves as “</a:t>
            </a:r>
            <a:r>
              <a:rPr lang="en-ZA" b="0" i="1" dirty="0" err="1" smtClean="0"/>
              <a:t>eh’bed’im</a:t>
            </a:r>
            <a:r>
              <a:rPr lang="en-ZA" b="0" i="1" dirty="0" smtClean="0"/>
              <a:t>” or “bondservants</a:t>
            </a:r>
            <a:r>
              <a:rPr lang="en-ZA" b="0" dirty="0" smtClean="0"/>
              <a:t>”. </a:t>
            </a:r>
          </a:p>
          <a:p>
            <a:pPr algn="just">
              <a:lnSpc>
                <a:spcPts val="2500"/>
              </a:lnSpc>
            </a:pPr>
            <a:r>
              <a:rPr lang="he-IL" b="0" dirty="0" smtClean="0"/>
              <a:t>יהושע</a:t>
            </a:r>
            <a:r>
              <a:rPr lang="en-ZA" b="0" dirty="0" smtClean="0"/>
              <a:t> uses a different term in the following verses: </a:t>
            </a:r>
            <a:r>
              <a:rPr lang="en-ZA" b="0" i="1" dirty="0" smtClean="0">
                <a:solidFill>
                  <a:srgbClr val="004821"/>
                </a:solidFill>
              </a:rPr>
              <a:t>“But the greatest among you shall be your servant. </a:t>
            </a:r>
            <a:r>
              <a:rPr lang="en-ZA" b="1" i="1" dirty="0" smtClean="0">
                <a:solidFill>
                  <a:srgbClr val="004821"/>
                </a:solidFill>
              </a:rPr>
              <a:t>(Matthew 23:11) </a:t>
            </a:r>
            <a:r>
              <a:rPr lang="en-ZA" b="0" i="1" dirty="0" smtClean="0">
                <a:solidFill>
                  <a:srgbClr val="004821"/>
                </a:solidFill>
              </a:rPr>
              <a:t>And sitting down, He called the twelve and said to them, “If anyone wishes to be first, he shall be last of all and servant of all</a:t>
            </a:r>
            <a:r>
              <a:rPr lang="en-ZA" b="1" i="1" dirty="0" smtClean="0">
                <a:solidFill>
                  <a:srgbClr val="004821"/>
                </a:solidFill>
              </a:rPr>
              <a:t>.” (Mark 9:35) </a:t>
            </a:r>
            <a:r>
              <a:rPr lang="en-ZA" b="0" dirty="0" smtClean="0"/>
              <a:t>and </a:t>
            </a:r>
            <a:r>
              <a:rPr lang="en-ZA" b="0" i="1" dirty="0" smtClean="0">
                <a:solidFill>
                  <a:srgbClr val="004821"/>
                </a:solidFill>
              </a:rPr>
              <a:t>John 12:26. </a:t>
            </a:r>
            <a:r>
              <a:rPr lang="en-ZA" b="0" dirty="0" smtClean="0"/>
              <a:t>Here, the Aramaic uses the word “</a:t>
            </a:r>
            <a:r>
              <a:rPr lang="en-ZA" b="0" i="1" dirty="0" err="1" smtClean="0"/>
              <a:t>la’com</a:t>
            </a:r>
            <a:r>
              <a:rPr lang="en-ZA" b="0" i="1" dirty="0" smtClean="0"/>
              <a:t>” </a:t>
            </a:r>
            <a:r>
              <a:rPr lang="en-ZA" b="0" dirty="0" smtClean="0"/>
              <a:t>meaning “</a:t>
            </a:r>
            <a:r>
              <a:rPr lang="en-ZA" b="0" i="1" dirty="0" smtClean="0"/>
              <a:t>servant” or “minister</a:t>
            </a:r>
            <a:r>
              <a:rPr lang="en-ZA" b="0" dirty="0" smtClean="0"/>
              <a:t>”. The Greek word is “</a:t>
            </a:r>
            <a:r>
              <a:rPr lang="en-ZA" b="0" i="1" dirty="0" err="1" smtClean="0"/>
              <a:t>diakonos</a:t>
            </a:r>
            <a:r>
              <a:rPr lang="en-ZA" b="0" i="1" dirty="0" smtClean="0"/>
              <a:t>”</a:t>
            </a:r>
            <a:r>
              <a:rPr lang="en-ZA" b="0" dirty="0" smtClean="0"/>
              <a:t>, Strong’s #1249, meaning; “</a:t>
            </a:r>
            <a:r>
              <a:rPr lang="en-ZA" b="0" i="1" dirty="0" smtClean="0"/>
              <a:t>minister”, “deacon” or “deaconess”. </a:t>
            </a:r>
            <a:r>
              <a:rPr lang="en-ZA" b="0" dirty="0" smtClean="0"/>
              <a:t>Paul </a:t>
            </a:r>
            <a:r>
              <a:rPr lang="en-ZA" b="0" dirty="0" smtClean="0"/>
              <a:t>uses this same word in Romans 16:1 when greeting Phoebe. </a:t>
            </a:r>
            <a:r>
              <a:rPr lang="he-IL" b="0" dirty="0" smtClean="0"/>
              <a:t>יהושע</a:t>
            </a:r>
            <a:r>
              <a:rPr lang="en-ZA" b="0" dirty="0" smtClean="0"/>
              <a:t> used the word “</a:t>
            </a:r>
            <a:r>
              <a:rPr lang="en-ZA" b="0" i="1" dirty="0" err="1" smtClean="0"/>
              <a:t>eh’bed</a:t>
            </a:r>
            <a:r>
              <a:rPr lang="en-ZA" b="0" dirty="0" smtClean="0"/>
              <a:t>” (bondservant), usually in His parables, it was to compare the faithful </a:t>
            </a:r>
            <a:r>
              <a:rPr lang="en-ZA" b="0" i="1" dirty="0" smtClean="0"/>
              <a:t>“servant</a:t>
            </a:r>
            <a:r>
              <a:rPr lang="en-ZA" b="0" dirty="0" smtClean="0"/>
              <a:t>” with the unfaithful, or wicked, </a:t>
            </a:r>
            <a:r>
              <a:rPr lang="en-ZA" b="0" i="1" dirty="0" smtClean="0"/>
              <a:t>“servant”. </a:t>
            </a:r>
            <a:endParaRPr lang="en-ZA" b="0"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EH’BED</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gn="just">
              <a:lnSpc>
                <a:spcPts val="2200"/>
              </a:lnSpc>
            </a:pPr>
            <a:r>
              <a:rPr lang="en-ZA" b="0" dirty="0" smtClean="0"/>
              <a:t>There is notable accounts in the scriptures regarding </a:t>
            </a:r>
            <a:r>
              <a:rPr lang="he-IL" b="0" dirty="0" smtClean="0"/>
              <a:t>יהוה</a:t>
            </a:r>
            <a:r>
              <a:rPr lang="en-ZA" b="0" dirty="0" smtClean="0"/>
              <a:t>’s servants (“</a:t>
            </a:r>
            <a:r>
              <a:rPr lang="en-ZA" b="0" i="1" dirty="0" err="1" smtClean="0"/>
              <a:t>eh’bed</a:t>
            </a:r>
            <a:r>
              <a:rPr lang="en-ZA" b="0" i="1" dirty="0" smtClean="0"/>
              <a:t>”). </a:t>
            </a:r>
            <a:r>
              <a:rPr lang="en-ZA" b="0" dirty="0" smtClean="0"/>
              <a:t>In Genesis 24 </a:t>
            </a:r>
            <a:r>
              <a:rPr lang="en-ZA" b="0" dirty="0" smtClean="0"/>
              <a:t>Abraham </a:t>
            </a:r>
            <a:r>
              <a:rPr lang="en-ZA" b="0" dirty="0" smtClean="0"/>
              <a:t>sends his eldest</a:t>
            </a:r>
            <a:r>
              <a:rPr lang="en-ZA" b="0" i="1" dirty="0" smtClean="0"/>
              <a:t> “servant”, </a:t>
            </a:r>
            <a:r>
              <a:rPr lang="en-ZA" b="0" dirty="0" smtClean="0"/>
              <a:t>Eliezer, to find a wife for </a:t>
            </a:r>
            <a:r>
              <a:rPr lang="en-ZA" b="0" dirty="0" smtClean="0"/>
              <a:t>Isaac.</a:t>
            </a:r>
            <a:r>
              <a:rPr lang="en-ZA" b="0" i="1" dirty="0" smtClean="0"/>
              <a:t> </a:t>
            </a:r>
            <a:r>
              <a:rPr lang="en-ZA" b="0" i="1" dirty="0" smtClean="0">
                <a:solidFill>
                  <a:srgbClr val="004821"/>
                </a:solidFill>
              </a:rPr>
              <a:t>And </a:t>
            </a:r>
            <a:r>
              <a:rPr lang="en-ZA" b="0" i="1" dirty="0" err="1" smtClean="0">
                <a:solidFill>
                  <a:srgbClr val="004821"/>
                </a:solidFill>
              </a:rPr>
              <a:t>Aḇraham</a:t>
            </a:r>
            <a:r>
              <a:rPr lang="en-ZA" b="0" i="1" dirty="0" smtClean="0">
                <a:solidFill>
                  <a:srgbClr val="004821"/>
                </a:solidFill>
              </a:rPr>
              <a:t> said to the oldest servant of his house, who ruled over all that he had, “Please, put your hand under my thigh, so that I make you swear by </a:t>
            </a:r>
            <a:r>
              <a:rPr lang="he-IL" b="0" i="1" dirty="0" smtClean="0">
                <a:solidFill>
                  <a:srgbClr val="004821"/>
                </a:solidFill>
              </a:rPr>
              <a:t>יהוה</a:t>
            </a:r>
            <a:r>
              <a:rPr lang="en-ZA" b="0" i="1" dirty="0" smtClean="0">
                <a:solidFill>
                  <a:srgbClr val="004821"/>
                </a:solidFill>
              </a:rPr>
              <a:t>, the Elohim of the heavens and the Elohim of the earth, that you do not take a wife for my son from the daughters of the </a:t>
            </a:r>
            <a:r>
              <a:rPr lang="en-ZA" b="0" i="1" dirty="0" err="1" smtClean="0">
                <a:solidFill>
                  <a:srgbClr val="004821"/>
                </a:solidFill>
              </a:rPr>
              <a:t>Kenaʽanites</a:t>
            </a:r>
            <a:r>
              <a:rPr lang="en-ZA" b="0" i="1" dirty="0" smtClean="0">
                <a:solidFill>
                  <a:srgbClr val="004821"/>
                </a:solidFill>
              </a:rPr>
              <a:t>, among whom I dwell, but to go to my land and to my relatives, and take a wife for my son </a:t>
            </a:r>
            <a:r>
              <a:rPr lang="en-ZA" b="0" i="1" dirty="0" err="1" smtClean="0">
                <a:solidFill>
                  <a:srgbClr val="004821"/>
                </a:solidFill>
              </a:rPr>
              <a:t>Yitsḥaq</a:t>
            </a:r>
            <a:r>
              <a:rPr lang="en-ZA" b="0" i="1" dirty="0" smtClean="0">
                <a:solidFill>
                  <a:srgbClr val="004821"/>
                </a:solidFill>
              </a:rPr>
              <a:t>.”</a:t>
            </a:r>
            <a:endParaRPr lang="en-US" b="0" i="1" dirty="0" smtClean="0">
              <a:solidFill>
                <a:srgbClr val="004821"/>
              </a:solidFill>
            </a:endParaRPr>
          </a:p>
          <a:p>
            <a:pPr algn="just">
              <a:lnSpc>
                <a:spcPts val="2200"/>
              </a:lnSpc>
            </a:pPr>
            <a:r>
              <a:rPr lang="en-ZA" b="0" dirty="0" smtClean="0"/>
              <a:t>Notice it says in verse 2 that his servant </a:t>
            </a:r>
            <a:r>
              <a:rPr lang="en-ZA" b="0" i="1" dirty="0" smtClean="0"/>
              <a:t>“</a:t>
            </a:r>
            <a:r>
              <a:rPr lang="en-ZA" b="0" i="1" dirty="0" smtClean="0">
                <a:solidFill>
                  <a:srgbClr val="004821"/>
                </a:solidFill>
              </a:rPr>
              <a:t>ruled over all that he had.”</a:t>
            </a:r>
            <a:r>
              <a:rPr lang="en-ZA" b="0" i="1" dirty="0" smtClean="0"/>
              <a:t> </a:t>
            </a:r>
            <a:r>
              <a:rPr lang="en-ZA" b="0" dirty="0" smtClean="0"/>
              <a:t>Eliezer was a very important man. When servants had </a:t>
            </a:r>
            <a:r>
              <a:rPr lang="en-ZA" b="0" dirty="0" smtClean="0"/>
              <a:t>ruler ship </a:t>
            </a:r>
            <a:r>
              <a:rPr lang="en-ZA" b="0" dirty="0" smtClean="0"/>
              <a:t>authority, they would actually do business and make decisions in the name of their master, according to his instructions. </a:t>
            </a:r>
          </a:p>
          <a:p>
            <a:pPr algn="just">
              <a:lnSpc>
                <a:spcPts val="2200"/>
              </a:lnSpc>
            </a:pPr>
            <a:r>
              <a:rPr lang="en-ZA" b="0" dirty="0" smtClean="0"/>
              <a:t>We need to remember that we, also, have authority to do business in the Name of our Master, when we do so according to His Will. </a:t>
            </a:r>
            <a:r>
              <a:rPr lang="en-ZA" b="0" i="1" dirty="0" smtClean="0">
                <a:solidFill>
                  <a:srgbClr val="004821"/>
                </a:solidFill>
              </a:rPr>
              <a:t>But without belief it is impossible to please Him, for he who comes to Elohim has to believe that He is, and that He is a </a:t>
            </a:r>
            <a:r>
              <a:rPr lang="en-ZA" b="0" i="1" dirty="0" err="1" smtClean="0">
                <a:solidFill>
                  <a:srgbClr val="004821"/>
                </a:solidFill>
              </a:rPr>
              <a:t>rewarder</a:t>
            </a:r>
            <a:r>
              <a:rPr lang="en-ZA" b="0" i="1" dirty="0" smtClean="0">
                <a:solidFill>
                  <a:srgbClr val="004821"/>
                </a:solidFill>
              </a:rPr>
              <a:t> of those who earnestly seek Him. </a:t>
            </a:r>
            <a:r>
              <a:rPr lang="en-ZA" b="1" i="1" dirty="0" smtClean="0">
                <a:solidFill>
                  <a:srgbClr val="004821"/>
                </a:solidFill>
              </a:rPr>
              <a:t>(Hebrews 11:6)</a:t>
            </a:r>
          </a:p>
          <a:p>
            <a:endParaRPr lang="en-ZA" dirty="0" smtClean="0"/>
          </a:p>
          <a:p>
            <a:pPr>
              <a:lnSpc>
                <a:spcPts val="2100"/>
              </a:lnSpc>
            </a:pPr>
            <a:endParaRPr lang="en-ZA" dirty="0" smtClean="0"/>
          </a:p>
          <a:p>
            <a:pPr algn="just">
              <a:lnSpc>
                <a:spcPts val="21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b="0" dirty="0" smtClean="0"/>
              <a:t>יהושע</a:t>
            </a:r>
            <a:r>
              <a:rPr lang="en-ZA" dirty="0" smtClean="0"/>
              <a:t> ON SERVANTHOOD</a:t>
            </a:r>
            <a:endParaRPr lang="en-ZA" dirty="0"/>
          </a:p>
        </p:txBody>
      </p:sp>
      <p:sp>
        <p:nvSpPr>
          <p:cNvPr id="3" name="Content Placeholder 2"/>
          <p:cNvSpPr>
            <a:spLocks noGrp="1"/>
          </p:cNvSpPr>
          <p:nvPr>
            <p:ph idx="1"/>
          </p:nvPr>
        </p:nvSpPr>
        <p:spPr/>
        <p:txBody>
          <a:bodyPr>
            <a:normAutofit/>
          </a:bodyPr>
          <a:lstStyle/>
          <a:p>
            <a:pPr algn="ctr"/>
            <a:r>
              <a:rPr lang="en-ZA" b="0" i="1" dirty="0" smtClean="0">
                <a:solidFill>
                  <a:srgbClr val="004821"/>
                </a:solidFill>
              </a:rPr>
              <a:t>" “A taught one is not above his teacher, nor a servant above his master. “It is enough for the taught one to become like his teacher, and a servant like his master. If they have called the master of the house </a:t>
            </a:r>
            <a:r>
              <a:rPr lang="en-ZA" b="0" i="1" dirty="0" err="1" smtClean="0">
                <a:solidFill>
                  <a:srgbClr val="004821"/>
                </a:solidFill>
              </a:rPr>
              <a:t>Beʽelzebul</a:t>
            </a:r>
            <a:r>
              <a:rPr lang="en-ZA" b="0" i="1" dirty="0" smtClean="0">
                <a:solidFill>
                  <a:srgbClr val="004821"/>
                </a:solidFill>
              </a:rPr>
              <a:t>, how much more those of his household</a:t>
            </a:r>
            <a:r>
              <a:rPr lang="en-ZA" i="1" dirty="0" smtClean="0">
                <a:solidFill>
                  <a:srgbClr val="004821"/>
                </a:solidFill>
              </a:rPr>
              <a:t>! </a:t>
            </a:r>
            <a:r>
              <a:rPr lang="en-ZA" b="1" i="1" dirty="0" smtClean="0">
                <a:solidFill>
                  <a:srgbClr val="004821"/>
                </a:solidFill>
              </a:rPr>
              <a:t>(Matthew 10:24-25)</a:t>
            </a:r>
          </a:p>
          <a:p>
            <a:pPr algn="just"/>
            <a:r>
              <a:rPr lang="en-ZA" b="0" dirty="0" smtClean="0"/>
              <a:t>Beelzebub is an Aramaic word that means simply </a:t>
            </a:r>
            <a:r>
              <a:rPr lang="en-ZA" b="0" i="1" dirty="0" smtClean="0"/>
              <a:t>“lord of the house</a:t>
            </a:r>
            <a:r>
              <a:rPr lang="en-ZA" b="0" dirty="0" smtClean="0"/>
              <a:t>.” It became a nickname for </a:t>
            </a:r>
            <a:r>
              <a:rPr lang="en-ZA" b="0" dirty="0" err="1" smtClean="0"/>
              <a:t>satan</a:t>
            </a:r>
            <a:r>
              <a:rPr lang="en-ZA" b="0" dirty="0" smtClean="0"/>
              <a:t>; in reference to being </a:t>
            </a:r>
            <a:r>
              <a:rPr lang="en-ZA" b="0" i="1" dirty="0" smtClean="0"/>
              <a:t>“lord over</a:t>
            </a:r>
            <a:r>
              <a:rPr lang="en-ZA" b="0" dirty="0" smtClean="0"/>
              <a:t>” mankind’s house, as he was given authority to tempt man in the earth. </a:t>
            </a:r>
          </a:p>
          <a:p>
            <a:pPr algn="just"/>
            <a:r>
              <a:rPr lang="en-ZA" b="0" dirty="0" smtClean="0"/>
              <a:t>What </a:t>
            </a:r>
            <a:r>
              <a:rPr lang="he-IL" b="0" dirty="0" smtClean="0"/>
              <a:t>יהושע</a:t>
            </a:r>
            <a:r>
              <a:rPr lang="en-ZA" b="0" dirty="0" smtClean="0"/>
              <a:t> was teaching here is that a dedicated disciple, or servant, will one day become like his master. Aren’t we to become like </a:t>
            </a:r>
            <a:r>
              <a:rPr lang="he-IL" b="0" dirty="0" smtClean="0"/>
              <a:t>יהושע</a:t>
            </a:r>
            <a:r>
              <a:rPr lang="en-ZA" b="0" dirty="0" smtClean="0"/>
              <a:t>? The servant will be recognized as his teacher or master is recognized by the world. He will be associated with the one who taught him, whether that be with love and respect, or hatred and persecution.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EAR</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It is very significant the awl pierced the servant’s ear. The word used in both scriptures is Strong’s #0241, “</a:t>
            </a:r>
            <a:r>
              <a:rPr lang="en-ZA" b="0" i="1" dirty="0" err="1" smtClean="0"/>
              <a:t>ozen</a:t>
            </a:r>
            <a:r>
              <a:rPr lang="en-ZA" b="0" i="1" dirty="0" smtClean="0"/>
              <a:t>” </a:t>
            </a:r>
            <a:r>
              <a:rPr lang="en-ZA" b="0" dirty="0" smtClean="0"/>
              <a:t>(o-</a:t>
            </a:r>
            <a:r>
              <a:rPr lang="en-ZA" b="0" dirty="0" err="1" smtClean="0"/>
              <a:t>zen</a:t>
            </a:r>
            <a:r>
              <a:rPr lang="en-ZA" b="0" dirty="0" smtClean="0"/>
              <a:t>) and means the organ of hearing and comes from the root word #0238 “</a:t>
            </a:r>
            <a:r>
              <a:rPr lang="en-ZA" b="0" i="1" dirty="0" smtClean="0"/>
              <a:t>azan</a:t>
            </a:r>
            <a:r>
              <a:rPr lang="en-ZA" b="0" dirty="0" smtClean="0"/>
              <a:t>” meaning to hear, to listen, to be obedient. The rabbis teach that this act symbolized the servant’s desire and promise to hear and obey (</a:t>
            </a:r>
            <a:r>
              <a:rPr lang="en-ZA" b="0" dirty="0" err="1" smtClean="0"/>
              <a:t>sh’ma</a:t>
            </a:r>
            <a:r>
              <a:rPr lang="en-ZA" b="0" dirty="0" smtClean="0"/>
              <a:t>) his master’s instructions. </a:t>
            </a:r>
          </a:p>
          <a:p>
            <a:pPr algn="just">
              <a:lnSpc>
                <a:spcPts val="2300"/>
              </a:lnSpc>
            </a:pPr>
            <a:r>
              <a:rPr lang="en-ZA" b="0" dirty="0" smtClean="0"/>
              <a:t>When the children of </a:t>
            </a:r>
            <a:r>
              <a:rPr lang="en-ZA" b="0" dirty="0" smtClean="0"/>
              <a:t>Israel </a:t>
            </a:r>
            <a:r>
              <a:rPr lang="en-ZA" b="0" dirty="0" smtClean="0"/>
              <a:t>promised to “</a:t>
            </a:r>
            <a:r>
              <a:rPr lang="en-ZA" b="0" i="1" dirty="0" smtClean="0"/>
              <a:t>hear and obey</a:t>
            </a:r>
            <a:r>
              <a:rPr lang="en-ZA" b="0" dirty="0" smtClean="0"/>
              <a:t>” this marriage covenant called the Torah. In </a:t>
            </a:r>
            <a:r>
              <a:rPr lang="en-ZA" i="1" dirty="0" err="1" smtClean="0">
                <a:solidFill>
                  <a:srgbClr val="004821"/>
                </a:solidFill>
              </a:rPr>
              <a:t>Debarim</a:t>
            </a:r>
            <a:r>
              <a:rPr lang="en-ZA" i="1" dirty="0" smtClean="0">
                <a:solidFill>
                  <a:srgbClr val="004821"/>
                </a:solidFill>
              </a:rPr>
              <a:t> 5:1 </a:t>
            </a:r>
            <a:r>
              <a:rPr lang="en-ZA" b="0" dirty="0" smtClean="0"/>
              <a:t>we read, </a:t>
            </a:r>
            <a:r>
              <a:rPr lang="en-ZA" b="0" i="1" dirty="0" smtClean="0">
                <a:solidFill>
                  <a:srgbClr val="004821"/>
                </a:solidFill>
              </a:rPr>
              <a:t>“And </a:t>
            </a:r>
            <a:r>
              <a:rPr lang="en-ZA" b="0" i="1" dirty="0" err="1" smtClean="0">
                <a:solidFill>
                  <a:srgbClr val="004821"/>
                </a:solidFill>
              </a:rPr>
              <a:t>Mosheh</a:t>
            </a:r>
            <a:r>
              <a:rPr lang="en-ZA" b="0" i="1" dirty="0" smtClean="0">
                <a:solidFill>
                  <a:srgbClr val="004821"/>
                </a:solidFill>
              </a:rPr>
              <a:t> called all </a:t>
            </a:r>
            <a:r>
              <a:rPr lang="en-ZA" b="0" i="1" dirty="0" err="1" smtClean="0">
                <a:solidFill>
                  <a:srgbClr val="004821"/>
                </a:solidFill>
              </a:rPr>
              <a:t>Yisra’ĕl</a:t>
            </a:r>
            <a:r>
              <a:rPr lang="en-ZA" b="0" i="1" dirty="0" smtClean="0">
                <a:solidFill>
                  <a:srgbClr val="004821"/>
                </a:solidFill>
              </a:rPr>
              <a:t>, and said to them, “Hear, O </a:t>
            </a:r>
            <a:r>
              <a:rPr lang="en-ZA" b="0" i="1" dirty="0" err="1" smtClean="0">
                <a:solidFill>
                  <a:srgbClr val="004821"/>
                </a:solidFill>
              </a:rPr>
              <a:t>Yisra’ĕl</a:t>
            </a:r>
            <a:r>
              <a:rPr lang="en-ZA" b="0" i="1" dirty="0" smtClean="0">
                <a:solidFill>
                  <a:srgbClr val="004821"/>
                </a:solidFill>
              </a:rPr>
              <a:t>, the laws and right-rulings which I speak in your hearing today. And you shall learn them, and guard to do them. </a:t>
            </a:r>
            <a:r>
              <a:rPr lang="en-ZA" b="0" dirty="0" smtClean="0"/>
              <a:t>and in </a:t>
            </a:r>
            <a:r>
              <a:rPr lang="en-US" i="1" dirty="0" smtClean="0">
                <a:solidFill>
                  <a:srgbClr val="004821"/>
                </a:solidFill>
              </a:rPr>
              <a:t>6:3-9</a:t>
            </a:r>
            <a:r>
              <a:rPr lang="en-US" b="0" i="1" dirty="0" smtClean="0">
                <a:solidFill>
                  <a:srgbClr val="004821"/>
                </a:solidFill>
              </a:rPr>
              <a:t>… </a:t>
            </a:r>
            <a:r>
              <a:rPr lang="en-ZA" b="0" i="1" dirty="0" smtClean="0">
                <a:solidFill>
                  <a:srgbClr val="004821"/>
                </a:solidFill>
              </a:rPr>
              <a:t> “And you shall hear, O </a:t>
            </a:r>
            <a:r>
              <a:rPr lang="en-ZA" b="0" i="1" dirty="0" err="1" smtClean="0">
                <a:solidFill>
                  <a:srgbClr val="004821"/>
                </a:solidFill>
              </a:rPr>
              <a:t>Yisra’ĕl</a:t>
            </a:r>
            <a:r>
              <a:rPr lang="en-ZA" b="0" i="1" dirty="0" smtClean="0">
                <a:solidFill>
                  <a:srgbClr val="004821"/>
                </a:solidFill>
              </a:rPr>
              <a:t>, and shall guard to do, that it might be well with you, and that you increase greatly as </a:t>
            </a:r>
            <a:r>
              <a:rPr lang="he-IL" b="0" i="1" dirty="0" smtClean="0">
                <a:solidFill>
                  <a:srgbClr val="004821"/>
                </a:solidFill>
              </a:rPr>
              <a:t>יהוה</a:t>
            </a:r>
            <a:r>
              <a:rPr lang="en-ZA" b="0" i="1" dirty="0" smtClean="0">
                <a:solidFill>
                  <a:srgbClr val="004821"/>
                </a:solidFill>
              </a:rPr>
              <a:t> Elohim of your fathers has spoken to you, in a land flowing with milk and honey. “Hear, O </a:t>
            </a:r>
            <a:r>
              <a:rPr lang="en-ZA" b="0" i="1" dirty="0" err="1" smtClean="0">
                <a:solidFill>
                  <a:srgbClr val="004821"/>
                </a:solidFill>
              </a:rPr>
              <a:t>Yisra’ĕl</a:t>
            </a:r>
            <a:r>
              <a:rPr lang="en-ZA" b="0" i="1" dirty="0" smtClean="0">
                <a:solidFill>
                  <a:srgbClr val="004821"/>
                </a:solidFill>
              </a:rPr>
              <a:t>: </a:t>
            </a:r>
            <a:r>
              <a:rPr lang="he-IL" b="0" i="1" dirty="0" smtClean="0">
                <a:solidFill>
                  <a:srgbClr val="004821"/>
                </a:solidFill>
              </a:rPr>
              <a:t>יהוה</a:t>
            </a:r>
            <a:r>
              <a:rPr lang="en-US" b="0" i="1" dirty="0" smtClean="0">
                <a:solidFill>
                  <a:srgbClr val="004821"/>
                </a:solidFill>
              </a:rPr>
              <a:t> our Elohim, </a:t>
            </a:r>
            <a:r>
              <a:rPr lang="he-IL" b="0" i="1" dirty="0" smtClean="0">
                <a:solidFill>
                  <a:srgbClr val="004821"/>
                </a:solidFill>
              </a:rPr>
              <a:t>יהוה</a:t>
            </a:r>
            <a:r>
              <a:rPr lang="en-ZA" b="0" i="1" dirty="0" smtClean="0">
                <a:solidFill>
                  <a:srgbClr val="004821"/>
                </a:solidFill>
              </a:rPr>
              <a:t> is one! “And you shall love </a:t>
            </a:r>
            <a:r>
              <a:rPr lang="he-IL" b="0" i="1" dirty="0" smtClean="0">
                <a:solidFill>
                  <a:srgbClr val="004821"/>
                </a:solidFill>
              </a:rPr>
              <a:t>יהוה</a:t>
            </a:r>
            <a:r>
              <a:rPr lang="en-ZA" b="0" i="1" dirty="0" smtClean="0">
                <a:solidFill>
                  <a:srgbClr val="004821"/>
                </a:solidFill>
              </a:rPr>
              <a:t> your Elohim with all your heart, and with all your being, and with all your might. ...</a:t>
            </a:r>
          </a:p>
          <a:p>
            <a:pPr>
              <a:lnSpc>
                <a:spcPts val="2100"/>
              </a:lnSpc>
            </a:pPr>
            <a:endParaRPr lang="en-US" dirty="0" smtClean="0"/>
          </a:p>
          <a:p>
            <a:pPr algn="just">
              <a:lnSpc>
                <a:spcPts val="2100"/>
              </a:lnSpc>
            </a:pPr>
            <a:endParaRPr lang="en-ZA" b="0"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MY SHEEP HEAR MY VOICE</a:t>
            </a:r>
            <a:endParaRPr lang="en-ZA" dirty="0"/>
          </a:p>
        </p:txBody>
      </p:sp>
      <p:sp>
        <p:nvSpPr>
          <p:cNvPr id="3" name="Content Placeholder 2"/>
          <p:cNvSpPr>
            <a:spLocks noGrp="1"/>
          </p:cNvSpPr>
          <p:nvPr>
            <p:ph idx="1"/>
          </p:nvPr>
        </p:nvSpPr>
        <p:spPr/>
        <p:txBody>
          <a:bodyPr>
            <a:normAutofit/>
          </a:bodyPr>
          <a:lstStyle/>
          <a:p>
            <a:pPr algn="just"/>
            <a:r>
              <a:rPr lang="en-ZA" b="0" dirty="0" smtClean="0"/>
              <a:t>We’ve read in scripture that </a:t>
            </a:r>
            <a:r>
              <a:rPr lang="he-IL" b="0" dirty="0" smtClean="0"/>
              <a:t>יהושע</a:t>
            </a:r>
            <a:r>
              <a:rPr lang="en-ZA" b="0" dirty="0" smtClean="0"/>
              <a:t> said, “</a:t>
            </a:r>
            <a:r>
              <a:rPr lang="en-ZA" b="0" i="1" dirty="0" smtClean="0"/>
              <a:t>My sheep know My voice.” </a:t>
            </a:r>
            <a:r>
              <a:rPr lang="en-ZA" b="0" dirty="0" smtClean="0"/>
              <a:t>Since He is our Master (our </a:t>
            </a:r>
            <a:r>
              <a:rPr lang="en-ZA" b="0" dirty="0" err="1" smtClean="0"/>
              <a:t>Adon</a:t>
            </a:r>
            <a:r>
              <a:rPr lang="en-ZA" b="0" dirty="0" smtClean="0"/>
              <a:t>) we should be able to hear and distinguish His voice from all others. </a:t>
            </a:r>
          </a:p>
          <a:p>
            <a:pPr algn="just"/>
            <a:r>
              <a:rPr lang="en-ZA" b="0" dirty="0" smtClean="0"/>
              <a:t>We have a good example of what the rabbis teach as the reason for piercing the ear as a reminder to the servant to “</a:t>
            </a:r>
            <a:r>
              <a:rPr lang="en-ZA" b="0" i="1" dirty="0" smtClean="0"/>
              <a:t>hear” </a:t>
            </a:r>
            <a:r>
              <a:rPr lang="en-ZA" b="0" dirty="0" smtClean="0"/>
              <a:t>the words of his master. In Matthew 10, where we read about the servant becoming as his master in verses 24-25; and in verses 26-28 we read, </a:t>
            </a:r>
            <a:r>
              <a:rPr lang="en-ZA" b="0" i="1" dirty="0" smtClean="0">
                <a:solidFill>
                  <a:srgbClr val="004821"/>
                </a:solidFill>
              </a:rPr>
              <a:t>“Therefore do not fear them. For whatever is covered shall be revealed, and whatever is hidden shall be made known. “What I say to you in the dark, speak in the light. And what you hear in the ear, proclaim on the house-tops. “And do not fear those who kill the body but are unable to kill the being. But rather fear Him who is able to destroy both being and body in </a:t>
            </a:r>
            <a:r>
              <a:rPr lang="en-ZA" b="0" i="1" dirty="0" err="1" smtClean="0">
                <a:solidFill>
                  <a:srgbClr val="004821"/>
                </a:solidFill>
              </a:rPr>
              <a:t>Gehenna</a:t>
            </a:r>
            <a:r>
              <a:rPr lang="en-ZA" b="0" i="1" dirty="0" smtClean="0">
                <a:solidFill>
                  <a:srgbClr val="004821"/>
                </a:solidFill>
              </a:rPr>
              <a:t>. </a:t>
            </a:r>
          </a:p>
          <a:p>
            <a:r>
              <a:rPr lang="en-ZA" b="0" i="1" dirty="0" smtClean="0">
                <a:solidFill>
                  <a:srgbClr val="004821"/>
                </a:solidFill>
              </a:rPr>
              <a:t>“He who has ears to hear, let him hear!” </a:t>
            </a:r>
            <a:r>
              <a:rPr lang="en-ZA" b="1" i="1" dirty="0" smtClean="0">
                <a:solidFill>
                  <a:srgbClr val="004821"/>
                </a:solidFill>
              </a:rPr>
              <a:t>(Matthew 13:9)</a:t>
            </a:r>
          </a:p>
          <a:p>
            <a:endParaRPr lang="en-ZA" dirty="0" smtClean="0"/>
          </a:p>
          <a:p>
            <a:endParaRPr lang="en-ZA" dirty="0" smtClean="0"/>
          </a:p>
          <a:p>
            <a:pPr algn="just"/>
            <a:endParaRPr lang="en-ZA" b="0"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EAR IN GREEK </a:t>
            </a:r>
            <a:endParaRPr lang="en-ZA" dirty="0"/>
          </a:p>
        </p:txBody>
      </p:sp>
      <p:sp>
        <p:nvSpPr>
          <p:cNvPr id="3" name="Content Placeholder 2"/>
          <p:cNvSpPr>
            <a:spLocks noGrp="1"/>
          </p:cNvSpPr>
          <p:nvPr>
            <p:ph idx="1"/>
          </p:nvPr>
        </p:nvSpPr>
        <p:spPr/>
        <p:txBody>
          <a:bodyPr/>
          <a:lstStyle/>
          <a:p>
            <a:r>
              <a:rPr lang="en-ZA" b="0" dirty="0" smtClean="0"/>
              <a:t>The word used here, in the Greek, is Strong’s #5621, “</a:t>
            </a:r>
            <a:r>
              <a:rPr lang="en-ZA" b="0" i="1" dirty="0" err="1" smtClean="0"/>
              <a:t>otion</a:t>
            </a:r>
            <a:r>
              <a:rPr lang="en-ZA" b="0" i="1" dirty="0" smtClean="0"/>
              <a:t>” (o-tee-on) </a:t>
            </a:r>
            <a:r>
              <a:rPr lang="en-ZA" b="0" dirty="0" smtClean="0"/>
              <a:t>and means the </a:t>
            </a:r>
            <a:r>
              <a:rPr lang="en-ZA" b="0" i="1" dirty="0" smtClean="0"/>
              <a:t>“ear”. </a:t>
            </a:r>
            <a:r>
              <a:rPr lang="en-ZA" b="0" dirty="0" smtClean="0"/>
              <a:t>It comes from the root word #3775 </a:t>
            </a:r>
            <a:r>
              <a:rPr lang="en-ZA" b="0" i="1" dirty="0" smtClean="0"/>
              <a:t>“</a:t>
            </a:r>
            <a:r>
              <a:rPr lang="en-ZA" b="0" i="1" dirty="0" err="1" smtClean="0"/>
              <a:t>ous</a:t>
            </a:r>
            <a:r>
              <a:rPr lang="en-ZA" b="0" i="1" dirty="0" smtClean="0"/>
              <a:t>” (</a:t>
            </a:r>
            <a:r>
              <a:rPr lang="en-ZA" b="0" i="1" dirty="0" err="1" smtClean="0"/>
              <a:t>oo-ce</a:t>
            </a:r>
            <a:r>
              <a:rPr lang="en-ZA" b="0" i="1" dirty="0" smtClean="0"/>
              <a:t>), </a:t>
            </a:r>
            <a:r>
              <a:rPr lang="en-ZA" b="0" dirty="0" smtClean="0"/>
              <a:t>meaning to understand or to know. Now, the Aramaic word here, like the Hebrew is </a:t>
            </a:r>
            <a:r>
              <a:rPr lang="en-ZA" b="0" i="1" dirty="0" smtClean="0"/>
              <a:t>“</a:t>
            </a:r>
            <a:r>
              <a:rPr lang="en-ZA" b="0" i="1" dirty="0" err="1" smtClean="0"/>
              <a:t>ozen</a:t>
            </a:r>
            <a:r>
              <a:rPr lang="en-ZA" b="0" i="1" dirty="0" smtClean="0"/>
              <a:t>” (aleph-</a:t>
            </a:r>
            <a:r>
              <a:rPr lang="en-ZA" b="0" i="1" dirty="0" err="1" smtClean="0"/>
              <a:t>zayin</a:t>
            </a:r>
            <a:r>
              <a:rPr lang="en-ZA" b="0" i="1" dirty="0" smtClean="0"/>
              <a:t>-nun). </a:t>
            </a:r>
            <a:r>
              <a:rPr lang="he-IL" dirty="0"/>
              <a:t>יהושע</a:t>
            </a:r>
            <a:r>
              <a:rPr lang="en-ZA" b="0" dirty="0" smtClean="0"/>
              <a:t> </a:t>
            </a:r>
            <a:r>
              <a:rPr lang="en-ZA" b="0" dirty="0" smtClean="0"/>
              <a:t>and </a:t>
            </a:r>
            <a:r>
              <a:rPr lang="en-ZA" b="0" dirty="0" smtClean="0"/>
              <a:t>Isaiah </a:t>
            </a:r>
            <a:r>
              <a:rPr lang="en-ZA" b="0" dirty="0" smtClean="0"/>
              <a:t>point out clearly for us, that the </a:t>
            </a:r>
            <a:r>
              <a:rPr lang="en-ZA" b="0" i="1" dirty="0" smtClean="0"/>
              <a:t>“ear” </a:t>
            </a:r>
            <a:r>
              <a:rPr lang="en-ZA" b="0" dirty="0" smtClean="0"/>
              <a:t>is also for understanding the mysteries and secrets (the sod) of Elohim. </a:t>
            </a:r>
          </a:p>
          <a:p>
            <a:pPr algn="just"/>
            <a:endParaRPr lang="en-ZA" b="0" dirty="0" smtClean="0"/>
          </a:p>
          <a:p>
            <a:r>
              <a:rPr lang="en-ZA" b="0" i="1" dirty="0" smtClean="0">
                <a:solidFill>
                  <a:srgbClr val="C00000"/>
                </a:solidFill>
              </a:rPr>
              <a:t>When a servant pegs his ear to the door he literally says he is not lending out his ear to any other master or teacher. </a:t>
            </a:r>
            <a:endParaRPr lang="en-ZA" b="0"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HEARING RESTORED</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gn="ctr">
              <a:lnSpc>
                <a:spcPts val="2300"/>
              </a:lnSpc>
            </a:pPr>
            <a:r>
              <a:rPr lang="en-ZA" b="0" i="1" dirty="0" smtClean="0">
                <a:solidFill>
                  <a:srgbClr val="004821"/>
                </a:solidFill>
              </a:rPr>
              <a:t>And while He was still speaking, see: a crowd! And he who was called </a:t>
            </a:r>
            <a:r>
              <a:rPr lang="en-ZA" b="0" i="1" dirty="0" err="1" smtClean="0">
                <a:solidFill>
                  <a:srgbClr val="004821"/>
                </a:solidFill>
              </a:rPr>
              <a:t>Yehuḏah</a:t>
            </a:r>
            <a:r>
              <a:rPr lang="en-ZA" b="0" i="1" dirty="0" smtClean="0">
                <a:solidFill>
                  <a:srgbClr val="004821"/>
                </a:solidFill>
              </a:rPr>
              <a:t>, one of the twelve, was going before them and came near to </a:t>
            </a:r>
            <a:r>
              <a:rPr lang="he-IL" b="0" i="1" dirty="0" smtClean="0">
                <a:solidFill>
                  <a:srgbClr val="004821"/>
                </a:solidFill>
              </a:rPr>
              <a:t>יהושע</a:t>
            </a:r>
            <a:r>
              <a:rPr lang="en-US" b="0" i="1" dirty="0" smtClean="0">
                <a:solidFill>
                  <a:srgbClr val="004821"/>
                </a:solidFill>
              </a:rPr>
              <a:t> to kiss Him. And </a:t>
            </a:r>
            <a:r>
              <a:rPr lang="he-IL" b="0" i="1" dirty="0" smtClean="0">
                <a:solidFill>
                  <a:srgbClr val="004821"/>
                </a:solidFill>
              </a:rPr>
              <a:t>יהושע</a:t>
            </a:r>
            <a:r>
              <a:rPr lang="en-ZA" b="0" i="1" dirty="0" smtClean="0">
                <a:solidFill>
                  <a:srgbClr val="004821"/>
                </a:solidFill>
              </a:rPr>
              <a:t> said to him, “</a:t>
            </a:r>
            <a:r>
              <a:rPr lang="en-ZA" b="0" i="1" dirty="0" err="1" smtClean="0">
                <a:solidFill>
                  <a:srgbClr val="004821"/>
                </a:solidFill>
              </a:rPr>
              <a:t>Yehuḏah</a:t>
            </a:r>
            <a:r>
              <a:rPr lang="en-ZA" b="0" i="1" dirty="0" smtClean="0">
                <a:solidFill>
                  <a:srgbClr val="004821"/>
                </a:solidFill>
              </a:rPr>
              <a:t>, do you deliver up the Son of </a:t>
            </a:r>
            <a:r>
              <a:rPr lang="en-ZA" b="0" i="1" dirty="0" err="1" smtClean="0">
                <a:solidFill>
                  <a:srgbClr val="004821"/>
                </a:solidFill>
              </a:rPr>
              <a:t>Aḏam</a:t>
            </a:r>
            <a:r>
              <a:rPr lang="en-ZA" b="0" i="1" dirty="0" smtClean="0">
                <a:solidFill>
                  <a:srgbClr val="004821"/>
                </a:solidFill>
              </a:rPr>
              <a:t> with a kiss.. And one of them struck the servant of the high priest and cut off his right ear. But </a:t>
            </a:r>
            <a:r>
              <a:rPr lang="he-IL" b="0" i="1" dirty="0" smtClean="0">
                <a:solidFill>
                  <a:srgbClr val="004821"/>
                </a:solidFill>
              </a:rPr>
              <a:t>יהושע</a:t>
            </a:r>
            <a:r>
              <a:rPr lang="en-ZA" b="0" i="1" dirty="0" smtClean="0">
                <a:solidFill>
                  <a:srgbClr val="004821"/>
                </a:solidFill>
              </a:rPr>
              <a:t> answering, said, “Allow it this far.” And touching his ear He healed him. </a:t>
            </a:r>
            <a:r>
              <a:rPr lang="en-US" b="1" i="1" dirty="0" smtClean="0">
                <a:solidFill>
                  <a:srgbClr val="004821"/>
                </a:solidFill>
              </a:rPr>
              <a:t>(Luke 22:47-51)</a:t>
            </a:r>
          </a:p>
          <a:p>
            <a:pPr algn="just">
              <a:lnSpc>
                <a:spcPts val="2300"/>
              </a:lnSpc>
            </a:pPr>
            <a:r>
              <a:rPr lang="en-ZA" b="0" dirty="0" smtClean="0"/>
              <a:t>The Institute for Scripture Research indicated that the name of the high priest’s servant was </a:t>
            </a:r>
            <a:r>
              <a:rPr lang="en-ZA" b="0" dirty="0" err="1" smtClean="0"/>
              <a:t>Malchus</a:t>
            </a:r>
            <a:r>
              <a:rPr lang="en-ZA" b="0" dirty="0" smtClean="0"/>
              <a:t> (or </a:t>
            </a:r>
            <a:r>
              <a:rPr lang="en-ZA" b="0" dirty="0" err="1" smtClean="0"/>
              <a:t>Malchut</a:t>
            </a:r>
            <a:r>
              <a:rPr lang="en-ZA" b="0" dirty="0" smtClean="0"/>
              <a:t>), which is derived from </a:t>
            </a:r>
            <a:r>
              <a:rPr lang="en-ZA" b="0" dirty="0" err="1" smtClean="0"/>
              <a:t>Melek</a:t>
            </a:r>
            <a:r>
              <a:rPr lang="en-ZA" b="0" dirty="0" smtClean="0"/>
              <a:t> (meaning king); it’s Strong’s word #3124 means “kingdom”. First we have the servant of the high priest, which represents the servants of Elohim, that’s you and me since </a:t>
            </a:r>
            <a:r>
              <a:rPr lang="he-IL" b="0" dirty="0" smtClean="0"/>
              <a:t>יהושע</a:t>
            </a:r>
            <a:r>
              <a:rPr lang="en-ZA" b="0" dirty="0" smtClean="0"/>
              <a:t> is our High Priest. Because of the idolatry and sin of the House of </a:t>
            </a:r>
            <a:r>
              <a:rPr lang="en-ZA" b="0" dirty="0" smtClean="0"/>
              <a:t>Israel </a:t>
            </a:r>
            <a:r>
              <a:rPr lang="en-ZA" b="0" dirty="0" smtClean="0"/>
              <a:t>(Northern Kingdom), represented by </a:t>
            </a:r>
            <a:r>
              <a:rPr lang="en-ZA" b="0" dirty="0" err="1" smtClean="0"/>
              <a:t>Kepha’s</a:t>
            </a:r>
            <a:r>
              <a:rPr lang="en-ZA" b="0" dirty="0" smtClean="0"/>
              <a:t> sword play, the enemy struck our ear and our hearing (our understanding) was cut off. </a:t>
            </a:r>
            <a:r>
              <a:rPr lang="en-ZA" dirty="0" smtClean="0"/>
              <a:t>Note:</a:t>
            </a:r>
            <a:r>
              <a:rPr lang="en-ZA" b="0" dirty="0" smtClean="0"/>
              <a:t> it was his right ear; the same one that is anointed with blood, along with the right thumb and right big toe, when a priest is inaugurated. But </a:t>
            </a:r>
            <a:r>
              <a:rPr lang="he-IL" b="0" dirty="0" smtClean="0"/>
              <a:t>יהושע</a:t>
            </a:r>
            <a:r>
              <a:rPr lang="en-ZA" b="0" dirty="0" smtClean="0"/>
              <a:t> has healed and restored the hearing (the understanding) to His servants, the Kingdom.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DOOR</a:t>
            </a:r>
            <a:endParaRPr lang="en-ZA" dirty="0"/>
          </a:p>
        </p:txBody>
      </p:sp>
      <p:sp>
        <p:nvSpPr>
          <p:cNvPr id="3" name="Content Placeholder 2"/>
          <p:cNvSpPr>
            <a:spLocks noGrp="1"/>
          </p:cNvSpPr>
          <p:nvPr>
            <p:ph idx="1"/>
          </p:nvPr>
        </p:nvSpPr>
        <p:spPr/>
        <p:txBody>
          <a:bodyPr>
            <a:noAutofit/>
          </a:bodyPr>
          <a:lstStyle/>
          <a:p>
            <a:pPr algn="ctr">
              <a:lnSpc>
                <a:spcPts val="2500"/>
              </a:lnSpc>
            </a:pPr>
            <a:r>
              <a:rPr lang="en-ZA" b="0" i="1" dirty="0" smtClean="0">
                <a:solidFill>
                  <a:srgbClr val="004821"/>
                </a:solidFill>
              </a:rPr>
              <a:t>then his master shall bring him before Elohim, and shall bring him to the door, or to the doorpost, and his master shall pierce his ear with an awl. .. </a:t>
            </a:r>
            <a:r>
              <a:rPr lang="en-ZA" b="1" i="1" dirty="0" smtClean="0">
                <a:solidFill>
                  <a:srgbClr val="004821"/>
                </a:solidFill>
              </a:rPr>
              <a:t>(Exodus 21:6</a:t>
            </a:r>
            <a:r>
              <a:rPr lang="en-ZA" i="1" dirty="0" smtClean="0">
                <a:solidFill>
                  <a:srgbClr val="004821"/>
                </a:solidFill>
              </a:rPr>
              <a:t>) </a:t>
            </a:r>
            <a:r>
              <a:rPr lang="en-ZA" b="0" dirty="0" smtClean="0"/>
              <a:t>and in .. </a:t>
            </a:r>
            <a:r>
              <a:rPr lang="en-ZA" b="0" i="1" dirty="0" smtClean="0">
                <a:solidFill>
                  <a:srgbClr val="004821"/>
                </a:solidFill>
              </a:rPr>
              <a:t>then you shall take an awl and thrust it through his ear to the door, ... </a:t>
            </a:r>
            <a:r>
              <a:rPr lang="en-ZA" b="1" i="1" dirty="0" smtClean="0">
                <a:solidFill>
                  <a:srgbClr val="004821"/>
                </a:solidFill>
              </a:rPr>
              <a:t>(Deuteronomy 15:17)</a:t>
            </a:r>
          </a:p>
          <a:p>
            <a:pPr algn="just">
              <a:lnSpc>
                <a:spcPts val="2500"/>
              </a:lnSpc>
            </a:pPr>
            <a:r>
              <a:rPr lang="en-ZA" b="0" dirty="0" smtClean="0"/>
              <a:t>The word </a:t>
            </a:r>
            <a:r>
              <a:rPr lang="en-ZA" b="0" i="1" dirty="0" smtClean="0"/>
              <a:t>“door” </a:t>
            </a:r>
            <a:r>
              <a:rPr lang="en-ZA" b="0" dirty="0" smtClean="0"/>
              <a:t>here in both verses is Strong’s #1817, </a:t>
            </a:r>
            <a:r>
              <a:rPr lang="en-ZA" b="0" i="1" dirty="0" smtClean="0"/>
              <a:t>“</a:t>
            </a:r>
            <a:r>
              <a:rPr lang="en-ZA" b="0" i="1" dirty="0" err="1" smtClean="0"/>
              <a:t>deleth</a:t>
            </a:r>
            <a:r>
              <a:rPr lang="en-ZA" b="0" i="1" dirty="0" smtClean="0"/>
              <a:t>” or “</a:t>
            </a:r>
            <a:r>
              <a:rPr lang="en-ZA" b="0" i="1" dirty="0" err="1" smtClean="0"/>
              <a:t>dalet</a:t>
            </a:r>
            <a:r>
              <a:rPr lang="en-ZA" b="0" dirty="0" smtClean="0"/>
              <a:t>” and means; “</a:t>
            </a:r>
            <a:r>
              <a:rPr lang="en-ZA" b="0" i="1" dirty="0" smtClean="0"/>
              <a:t>a door”, “gate” or “portal</a:t>
            </a:r>
            <a:r>
              <a:rPr lang="en-ZA" b="0" dirty="0" smtClean="0"/>
              <a:t>”. It is also the fourth letter of the Hebrew aleph bet and it also means a </a:t>
            </a:r>
            <a:r>
              <a:rPr lang="en-ZA" b="0" i="1" dirty="0" smtClean="0"/>
              <a:t>“poor man</a:t>
            </a:r>
            <a:r>
              <a:rPr lang="en-ZA" b="0" dirty="0" smtClean="0"/>
              <a:t>”. Not destitute in the way we use the term, but, one who has nothing of his own, nor does he do things for his own sake or ego. So, in esoteric Hebrew teaching, it represents “</a:t>
            </a:r>
            <a:r>
              <a:rPr lang="en-ZA" b="0" i="1" dirty="0" smtClean="0"/>
              <a:t>selflessness”, </a:t>
            </a:r>
            <a:r>
              <a:rPr lang="en-ZA" b="0" dirty="0" smtClean="0"/>
              <a:t>as one who is not involved with the things of this world. </a:t>
            </a:r>
          </a:p>
          <a:p>
            <a:pPr algn="just">
              <a:lnSpc>
                <a:spcPts val="2500"/>
              </a:lnSpc>
            </a:pPr>
            <a:r>
              <a:rPr lang="en-ZA" b="0" dirty="0" smtClean="0"/>
              <a:t>“</a:t>
            </a:r>
            <a:r>
              <a:rPr lang="en-ZA" b="0" i="1" dirty="0" err="1" smtClean="0"/>
              <a:t>Dalet</a:t>
            </a:r>
            <a:r>
              <a:rPr lang="en-ZA" b="0" i="1" dirty="0" smtClean="0"/>
              <a:t>” </a:t>
            </a:r>
            <a:r>
              <a:rPr lang="en-ZA" b="0" dirty="0" smtClean="0"/>
              <a:t>(door) is also related to #8179 </a:t>
            </a:r>
            <a:r>
              <a:rPr lang="en-ZA" b="0" i="1" dirty="0" smtClean="0"/>
              <a:t>“</a:t>
            </a:r>
            <a:r>
              <a:rPr lang="en-ZA" b="0" i="1" dirty="0" err="1" smtClean="0"/>
              <a:t>sha‟ar</a:t>
            </a:r>
            <a:r>
              <a:rPr lang="en-ZA" b="0" i="1" dirty="0" smtClean="0"/>
              <a:t>” </a:t>
            </a:r>
            <a:r>
              <a:rPr lang="en-ZA" b="0" dirty="0" smtClean="0"/>
              <a:t>which mean entrance, gate or the space inside a gate, as in the entrance to a city, or village. </a:t>
            </a:r>
            <a:r>
              <a:rPr lang="en-ZA" b="0" dirty="0" err="1" smtClean="0"/>
              <a:t>Dalet</a:t>
            </a:r>
            <a:r>
              <a:rPr lang="en-ZA" b="0" dirty="0" smtClean="0"/>
              <a:t> is also linked to #6607, “</a:t>
            </a:r>
            <a:r>
              <a:rPr lang="en-ZA" b="0" i="1" dirty="0" err="1" smtClean="0"/>
              <a:t>peh‟thakh</a:t>
            </a:r>
            <a:r>
              <a:rPr lang="en-ZA" b="0" i="1" dirty="0" smtClean="0"/>
              <a:t>” </a:t>
            </a:r>
            <a:r>
              <a:rPr lang="en-ZA" b="0" dirty="0" smtClean="0"/>
              <a:t>meaning doorway or entrance and “</a:t>
            </a:r>
            <a:r>
              <a:rPr lang="en-ZA" b="0" i="1" dirty="0" smtClean="0"/>
              <a:t>door post” </a:t>
            </a:r>
            <a:r>
              <a:rPr lang="en-ZA" b="0" dirty="0" smtClean="0"/>
              <a:t>Strong’s #4201, </a:t>
            </a:r>
            <a:r>
              <a:rPr lang="en-ZA" b="0" i="1" dirty="0" smtClean="0"/>
              <a:t>“mezuzah”.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DALET</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400"/>
              </a:lnSpc>
            </a:pPr>
            <a:r>
              <a:rPr lang="en-ZA" sz="8800" b="0" i="1" dirty="0" smtClean="0"/>
              <a:t>“</a:t>
            </a:r>
            <a:r>
              <a:rPr lang="en-ZA" sz="8800" b="0" i="1" dirty="0" err="1" smtClean="0"/>
              <a:t>Dalet</a:t>
            </a:r>
            <a:r>
              <a:rPr lang="en-ZA" sz="8800" b="0" i="1" dirty="0" smtClean="0"/>
              <a:t>” </a:t>
            </a:r>
            <a:r>
              <a:rPr lang="en-ZA" sz="8800" b="0" dirty="0" smtClean="0"/>
              <a:t>is the number 4 in Hebrew, which equals “</a:t>
            </a:r>
            <a:r>
              <a:rPr lang="en-ZA" sz="8800" b="0" dirty="0" err="1" smtClean="0"/>
              <a:t>avah</a:t>
            </a:r>
            <a:r>
              <a:rPr lang="en-ZA" sz="8800" b="0" dirty="0" smtClean="0"/>
              <a:t>” or “I will come”. The word “</a:t>
            </a:r>
            <a:r>
              <a:rPr lang="en-ZA" sz="8800" b="0" i="1" dirty="0" err="1" smtClean="0"/>
              <a:t>dalet</a:t>
            </a:r>
            <a:r>
              <a:rPr lang="en-ZA" sz="8800" b="0" i="1" dirty="0" smtClean="0"/>
              <a:t>” </a:t>
            </a:r>
            <a:r>
              <a:rPr lang="en-ZA" sz="8800" b="0" dirty="0" smtClean="0"/>
              <a:t>is spelled “</a:t>
            </a:r>
            <a:r>
              <a:rPr lang="en-ZA" sz="8800" b="0" i="1" dirty="0" err="1" smtClean="0"/>
              <a:t>dalet</a:t>
            </a:r>
            <a:r>
              <a:rPr lang="en-ZA" sz="8800" b="0" i="1" dirty="0" smtClean="0"/>
              <a:t>-lamed-</a:t>
            </a:r>
            <a:r>
              <a:rPr lang="en-ZA" sz="8800" b="0" i="1" dirty="0" err="1" smtClean="0"/>
              <a:t>tav</a:t>
            </a:r>
            <a:r>
              <a:rPr lang="en-ZA" sz="8800" b="0" i="1" dirty="0" smtClean="0"/>
              <a:t>”</a:t>
            </a:r>
            <a:r>
              <a:rPr lang="en-ZA" sz="8800" b="0" dirty="0" smtClean="0"/>
              <a:t> (the door is the Shepherd’s sign) and has a numeric value of 434 which equals:</a:t>
            </a:r>
          </a:p>
          <a:p>
            <a:pPr algn="just">
              <a:lnSpc>
                <a:spcPts val="2400"/>
              </a:lnSpc>
              <a:buFont typeface="Arial" pitchFamily="34" charset="0"/>
              <a:buChar char="•"/>
            </a:pPr>
            <a:r>
              <a:rPr lang="en-ZA" sz="8800" b="0" dirty="0" smtClean="0"/>
              <a:t>“</a:t>
            </a:r>
            <a:r>
              <a:rPr lang="en-ZA" sz="8800" b="0" i="1" dirty="0" err="1" smtClean="0"/>
              <a:t>taled</a:t>
            </a:r>
            <a:r>
              <a:rPr lang="en-ZA" sz="8800" b="0" i="1" dirty="0" smtClean="0"/>
              <a:t>”</a:t>
            </a:r>
            <a:r>
              <a:rPr lang="en-ZA" sz="8800" b="0" dirty="0" smtClean="0"/>
              <a:t> meaning </a:t>
            </a:r>
            <a:r>
              <a:rPr lang="en-ZA" sz="8800" b="0" i="1" dirty="0" smtClean="0"/>
              <a:t>“birth”, </a:t>
            </a:r>
          </a:p>
          <a:p>
            <a:pPr algn="just">
              <a:lnSpc>
                <a:spcPts val="2400"/>
              </a:lnSpc>
              <a:buFont typeface="Arial" pitchFamily="34" charset="0"/>
              <a:buChar char="•"/>
            </a:pPr>
            <a:r>
              <a:rPr lang="en-ZA" sz="8800" b="0" i="1" dirty="0" smtClean="0"/>
              <a:t>“</a:t>
            </a:r>
            <a:r>
              <a:rPr lang="en-ZA" sz="8800" b="0" i="1" dirty="0" err="1" smtClean="0"/>
              <a:t>Ga‟altah</a:t>
            </a:r>
            <a:r>
              <a:rPr lang="en-ZA" sz="8800" b="0" dirty="0" smtClean="0"/>
              <a:t>” meaning “</a:t>
            </a:r>
            <a:r>
              <a:rPr lang="en-ZA" sz="8800" b="0" i="1" dirty="0" smtClean="0"/>
              <a:t>You have redeemed”, </a:t>
            </a:r>
          </a:p>
          <a:p>
            <a:pPr algn="just">
              <a:lnSpc>
                <a:spcPts val="2400"/>
              </a:lnSpc>
              <a:buFont typeface="Arial" pitchFamily="34" charset="0"/>
              <a:buChar char="•"/>
            </a:pPr>
            <a:r>
              <a:rPr lang="en-ZA" sz="8800" b="0" i="1" dirty="0" smtClean="0"/>
              <a:t>“</a:t>
            </a:r>
            <a:r>
              <a:rPr lang="en-ZA" sz="8800" b="0" i="1" dirty="0" err="1" smtClean="0"/>
              <a:t>l‟kodesh</a:t>
            </a:r>
            <a:r>
              <a:rPr lang="en-ZA" sz="8800" b="0" dirty="0" smtClean="0"/>
              <a:t>” meaning “</a:t>
            </a:r>
            <a:r>
              <a:rPr lang="en-ZA" sz="8800" b="0" i="1" dirty="0" smtClean="0"/>
              <a:t>to set-apart”, </a:t>
            </a:r>
          </a:p>
          <a:p>
            <a:pPr algn="just">
              <a:lnSpc>
                <a:spcPts val="2400"/>
              </a:lnSpc>
              <a:buFont typeface="Arial" pitchFamily="34" charset="0"/>
              <a:buChar char="•"/>
            </a:pPr>
            <a:r>
              <a:rPr lang="en-ZA" sz="8800" b="0" i="1" dirty="0" smtClean="0"/>
              <a:t>“</a:t>
            </a:r>
            <a:r>
              <a:rPr lang="en-ZA" sz="8800" b="0" i="1" dirty="0" err="1" smtClean="0"/>
              <a:t>b‟tacha</a:t>
            </a:r>
            <a:r>
              <a:rPr lang="en-ZA" sz="8800" b="0" i="1" dirty="0" smtClean="0"/>
              <a:t>” </a:t>
            </a:r>
            <a:r>
              <a:rPr lang="en-ZA" sz="8800" b="0" dirty="0" smtClean="0"/>
              <a:t>meaning “</a:t>
            </a:r>
            <a:r>
              <a:rPr lang="en-ZA" sz="8800" b="0" i="1" dirty="0" smtClean="0"/>
              <a:t>in the midst”, </a:t>
            </a:r>
          </a:p>
          <a:p>
            <a:pPr algn="just">
              <a:lnSpc>
                <a:spcPts val="2400"/>
              </a:lnSpc>
              <a:buFont typeface="Arial" pitchFamily="34" charset="0"/>
              <a:buChar char="•"/>
            </a:pPr>
            <a:r>
              <a:rPr lang="en-ZA" sz="8800" b="0" i="1" dirty="0" smtClean="0"/>
              <a:t>“</a:t>
            </a:r>
            <a:r>
              <a:rPr lang="en-ZA" sz="8800" b="0" i="1" dirty="0" err="1" smtClean="0"/>
              <a:t>v‟hecha</a:t>
            </a:r>
            <a:r>
              <a:rPr lang="en-ZA" sz="8800" b="0" i="1" dirty="0" smtClean="0"/>
              <a:t> a‟ tee” </a:t>
            </a:r>
            <a:r>
              <a:rPr lang="en-ZA" sz="8800" b="0" dirty="0" smtClean="0"/>
              <a:t>meaning “</a:t>
            </a:r>
            <a:r>
              <a:rPr lang="en-ZA" sz="8800" b="0" i="1" dirty="0" smtClean="0"/>
              <a:t>and I will bring in</a:t>
            </a:r>
            <a:r>
              <a:rPr lang="en-ZA" sz="8800" b="0" dirty="0" smtClean="0"/>
              <a:t>” and </a:t>
            </a:r>
          </a:p>
          <a:p>
            <a:pPr algn="just">
              <a:lnSpc>
                <a:spcPts val="2400"/>
              </a:lnSpc>
              <a:buFont typeface="Arial" pitchFamily="34" charset="0"/>
              <a:buChar char="•"/>
            </a:pPr>
            <a:r>
              <a:rPr lang="en-ZA" sz="8800" b="0" dirty="0" smtClean="0"/>
              <a:t>“</a:t>
            </a:r>
            <a:r>
              <a:rPr lang="en-ZA" sz="8800" b="0" dirty="0" err="1" smtClean="0"/>
              <a:t>v‟cha</a:t>
            </a:r>
            <a:r>
              <a:rPr lang="en-ZA" sz="8800" b="0" dirty="0" smtClean="0"/>
              <a:t> </a:t>
            </a:r>
            <a:r>
              <a:rPr lang="en-ZA" sz="8800" b="0" dirty="0" err="1" smtClean="0"/>
              <a:t>yee</a:t>
            </a:r>
            <a:r>
              <a:rPr lang="en-ZA" sz="8800" b="0" dirty="0" smtClean="0"/>
              <a:t> </a:t>
            </a:r>
            <a:r>
              <a:rPr lang="en-ZA" sz="8800" b="0" dirty="0" err="1" smtClean="0"/>
              <a:t>ta</a:t>
            </a:r>
            <a:r>
              <a:rPr lang="en-ZA" sz="8800" b="0" dirty="0" smtClean="0"/>
              <a:t>” meaning “and you shall live”. </a:t>
            </a:r>
          </a:p>
          <a:p>
            <a:pPr algn="just">
              <a:lnSpc>
                <a:spcPts val="2400"/>
              </a:lnSpc>
            </a:pPr>
            <a:r>
              <a:rPr lang="en-ZA" sz="8800" b="0" dirty="0" smtClean="0"/>
              <a:t>How much more now do we see in </a:t>
            </a:r>
            <a:r>
              <a:rPr lang="he-IL" sz="8800" b="0" dirty="0" smtClean="0"/>
              <a:t>יהושע</a:t>
            </a:r>
            <a:r>
              <a:rPr lang="en-ZA" sz="8800" b="0" dirty="0" smtClean="0"/>
              <a:t>’s declarations in </a:t>
            </a:r>
            <a:r>
              <a:rPr lang="en-US" sz="8800" b="1" i="1" dirty="0" smtClean="0">
                <a:solidFill>
                  <a:srgbClr val="004821"/>
                </a:solidFill>
              </a:rPr>
              <a:t>John 10:7-9</a:t>
            </a:r>
            <a:r>
              <a:rPr lang="en-US" sz="8800" i="1" dirty="0" smtClean="0">
                <a:solidFill>
                  <a:srgbClr val="004821"/>
                </a:solidFill>
              </a:rPr>
              <a:t> </a:t>
            </a:r>
            <a:r>
              <a:rPr lang="en-ZA" sz="8800" b="0" dirty="0" smtClean="0">
                <a:solidFill>
                  <a:srgbClr val="004821"/>
                </a:solidFill>
              </a:rPr>
              <a:t> </a:t>
            </a:r>
            <a:r>
              <a:rPr lang="he-IL" sz="8800" b="0" i="1" dirty="0" smtClean="0">
                <a:solidFill>
                  <a:srgbClr val="004821"/>
                </a:solidFill>
              </a:rPr>
              <a:t>יהושע</a:t>
            </a:r>
            <a:r>
              <a:rPr lang="en-ZA" sz="8800" b="0" i="1" dirty="0" smtClean="0">
                <a:solidFill>
                  <a:srgbClr val="004821"/>
                </a:solidFill>
              </a:rPr>
              <a:t> therefore said to them again, “Truly, truly, I say to you, I am the door of the sheep. “All who came before Me are thieves and robbers, but the sheep did not hear them. “I am the door. Whoever enters through Me, he shall be saved, and shall go in and shall go out and find pasture</a:t>
            </a:r>
            <a:endParaRPr lang="en-US" sz="8800" i="1" dirty="0" smtClean="0">
              <a:solidFill>
                <a:srgbClr val="004821"/>
              </a:solidFill>
            </a:endParaRPr>
          </a:p>
          <a:p>
            <a:endParaRPr lang="en-US" sz="2800" dirty="0" smtClean="0"/>
          </a:p>
          <a:p>
            <a:pPr algn="just"/>
            <a:endParaRPr lang="en-ZA" sz="2600" b="0" i="1" dirty="0" smtClean="0">
              <a:solidFill>
                <a:srgbClr val="004821"/>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DOORPOSTS</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b="0" dirty="0" smtClean="0"/>
              <a:t>The doors to their dwelling places (</a:t>
            </a:r>
            <a:r>
              <a:rPr lang="en-ZA" b="0" i="1" dirty="0" smtClean="0"/>
              <a:t>tents) </a:t>
            </a:r>
            <a:r>
              <a:rPr lang="en-ZA" b="0" dirty="0" smtClean="0"/>
              <a:t>were fabric </a:t>
            </a:r>
            <a:r>
              <a:rPr lang="en-ZA" b="0" i="1" dirty="0" smtClean="0"/>
              <a:t>“hangings”. </a:t>
            </a:r>
            <a:r>
              <a:rPr lang="en-ZA" b="0" dirty="0" smtClean="0"/>
              <a:t>The doorposts were wood. In fact, regarding the Tabernacle, 17 times in </a:t>
            </a:r>
            <a:r>
              <a:rPr lang="en-ZA" b="0" dirty="0" smtClean="0"/>
              <a:t>Exodus </a:t>
            </a:r>
            <a:r>
              <a:rPr lang="en-ZA" b="0" dirty="0" smtClean="0"/>
              <a:t>and </a:t>
            </a:r>
            <a:r>
              <a:rPr lang="en-ZA" b="0" dirty="0" smtClean="0"/>
              <a:t>Numbers, </a:t>
            </a:r>
            <a:r>
              <a:rPr lang="en-ZA" b="0" dirty="0" smtClean="0"/>
              <a:t>door is referred to as the “</a:t>
            </a:r>
            <a:r>
              <a:rPr lang="en-ZA" b="0" i="1" dirty="0" smtClean="0"/>
              <a:t>hanging at the door”. “Hanging</a:t>
            </a:r>
            <a:r>
              <a:rPr lang="en-ZA" b="0" dirty="0" smtClean="0"/>
              <a:t>” is Strong’s #4539, “</a:t>
            </a:r>
            <a:r>
              <a:rPr lang="en-ZA" b="0" i="1" dirty="0" err="1" smtClean="0"/>
              <a:t>macak</a:t>
            </a:r>
            <a:r>
              <a:rPr lang="en-ZA" b="0" i="1" dirty="0" smtClean="0"/>
              <a:t>”</a:t>
            </a:r>
            <a:r>
              <a:rPr lang="en-ZA" b="0" dirty="0" smtClean="0"/>
              <a:t> (ma-</a:t>
            </a:r>
            <a:r>
              <a:rPr lang="en-ZA" b="0" dirty="0" err="1" smtClean="0"/>
              <a:t>sawk</a:t>
            </a:r>
            <a:r>
              <a:rPr lang="en-ZA" b="0" dirty="0" smtClean="0"/>
              <a:t>), and means curtain or </a:t>
            </a:r>
            <a:r>
              <a:rPr lang="en-ZA" b="0" i="1" dirty="0" smtClean="0"/>
              <a:t>“covering”. </a:t>
            </a:r>
            <a:r>
              <a:rPr lang="en-ZA" b="0" dirty="0" smtClean="0"/>
              <a:t>This covering, at the door, serves the same purpose as the </a:t>
            </a:r>
            <a:r>
              <a:rPr lang="en-ZA" b="0" dirty="0" err="1" smtClean="0"/>
              <a:t>tallit</a:t>
            </a:r>
            <a:r>
              <a:rPr lang="en-ZA" b="0" dirty="0" smtClean="0"/>
              <a:t>. The door has four distinct corners, like a </a:t>
            </a:r>
            <a:r>
              <a:rPr lang="en-ZA" b="0" dirty="0" err="1" smtClean="0"/>
              <a:t>tallit</a:t>
            </a:r>
            <a:r>
              <a:rPr lang="en-ZA" b="0" dirty="0" smtClean="0"/>
              <a:t>. The “</a:t>
            </a:r>
            <a:r>
              <a:rPr lang="en-ZA" b="0" i="1" dirty="0" err="1" smtClean="0"/>
              <a:t>tzit-tzit</a:t>
            </a:r>
            <a:r>
              <a:rPr lang="en-ZA" b="0" dirty="0" smtClean="0"/>
              <a:t>” are attached to the </a:t>
            </a:r>
            <a:r>
              <a:rPr lang="en-ZA" b="0" dirty="0" err="1" smtClean="0"/>
              <a:t>tallit</a:t>
            </a:r>
            <a:r>
              <a:rPr lang="en-ZA" b="0" dirty="0" smtClean="0"/>
              <a:t> to represent Torah; much like the mezuzah is attached to the door fame. While it’s not an “</a:t>
            </a:r>
            <a:r>
              <a:rPr lang="en-ZA" b="0" i="1" dirty="0" smtClean="0"/>
              <a:t>amulet</a:t>
            </a:r>
            <a:r>
              <a:rPr lang="en-ZA" b="0" dirty="0" smtClean="0"/>
              <a:t>”, keeping the Torah does protect you from the “</a:t>
            </a:r>
            <a:r>
              <a:rPr lang="en-ZA" b="0" i="1" dirty="0" smtClean="0"/>
              <a:t>outside world” </a:t>
            </a:r>
            <a:r>
              <a:rPr lang="en-ZA" b="0" dirty="0" smtClean="0"/>
              <a:t>and its influences. This concept of the “</a:t>
            </a:r>
            <a:r>
              <a:rPr lang="en-ZA" b="0" i="1" dirty="0" smtClean="0"/>
              <a:t>door”</a:t>
            </a:r>
            <a:r>
              <a:rPr lang="en-ZA" b="0" dirty="0" smtClean="0"/>
              <a:t> is one of both divider and protector; your dwelling (soul) on one side, the world on the other; righteousness on one side, evil on the other. </a:t>
            </a:r>
          </a:p>
          <a:p>
            <a:pPr>
              <a:lnSpc>
                <a:spcPts val="2200"/>
              </a:lnSpc>
            </a:pPr>
            <a:r>
              <a:rPr lang="en-ZA" b="0" dirty="0" smtClean="0"/>
              <a:t>Elohim told Cain, regarding his reaction to his offering not being accepted, in</a:t>
            </a:r>
            <a:r>
              <a:rPr lang="en-ZA" b="0" dirty="0" smtClean="0">
                <a:solidFill>
                  <a:srgbClr val="004821"/>
                </a:solidFill>
              </a:rPr>
              <a:t> </a:t>
            </a:r>
            <a:r>
              <a:rPr lang="en-US" b="1" i="1" dirty="0" smtClean="0">
                <a:solidFill>
                  <a:srgbClr val="004821"/>
                </a:solidFill>
              </a:rPr>
              <a:t>Genesis 4:6-7</a:t>
            </a:r>
            <a:r>
              <a:rPr lang="en-US" b="0" i="1" dirty="0" smtClean="0">
                <a:solidFill>
                  <a:srgbClr val="004821"/>
                </a:solidFill>
              </a:rPr>
              <a:t>: </a:t>
            </a: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Qayin</a:t>
            </a:r>
            <a:r>
              <a:rPr lang="en-ZA" b="0" i="1" dirty="0" smtClean="0">
                <a:solidFill>
                  <a:srgbClr val="004821"/>
                </a:solidFill>
              </a:rPr>
              <a:t>, “Why are you wroth? And why is your face fallen? “If you do well, is there not acceptance? And if you do not do well, sin is crouching at the door. And its desire is for you, but you should master it.”</a:t>
            </a:r>
          </a:p>
          <a:p>
            <a:endParaRPr lang="en-US" dirty="0" smtClean="0"/>
          </a:p>
          <a:p>
            <a:pPr algn="just">
              <a:lnSpc>
                <a:spcPts val="2100"/>
              </a:lnSpc>
            </a:pPr>
            <a:endParaRPr lang="en-ZA" b="0"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COVERING THE DOOR</a:t>
            </a:r>
            <a:endParaRPr lang="en-ZA" dirty="0"/>
          </a:p>
        </p:txBody>
      </p:sp>
      <p:sp>
        <p:nvSpPr>
          <p:cNvPr id="3" name="Content Placeholder 2"/>
          <p:cNvSpPr>
            <a:spLocks noGrp="1"/>
          </p:cNvSpPr>
          <p:nvPr>
            <p:ph idx="1"/>
          </p:nvPr>
        </p:nvSpPr>
        <p:spPr>
          <a:xfrm>
            <a:off x="251520" y="1600200"/>
            <a:ext cx="8640960" cy="5257800"/>
          </a:xfrm>
        </p:spPr>
        <p:txBody>
          <a:bodyPr>
            <a:normAutofit fontScale="25000" lnSpcReduction="20000"/>
          </a:bodyPr>
          <a:lstStyle/>
          <a:p>
            <a:pPr algn="ctr">
              <a:lnSpc>
                <a:spcPts val="2300"/>
              </a:lnSpc>
            </a:pPr>
            <a:r>
              <a:rPr lang="en-ZA" sz="8800" b="0" i="1" dirty="0" smtClean="0">
                <a:solidFill>
                  <a:srgbClr val="004821"/>
                </a:solidFill>
              </a:rPr>
              <a:t>And it came to be, whenever </a:t>
            </a:r>
            <a:r>
              <a:rPr lang="en-ZA" sz="8800" b="0" i="1" dirty="0" err="1" smtClean="0">
                <a:solidFill>
                  <a:srgbClr val="004821"/>
                </a:solidFill>
              </a:rPr>
              <a:t>Mosheh</a:t>
            </a:r>
            <a:r>
              <a:rPr lang="en-ZA" sz="8800" b="0" i="1" dirty="0" smtClean="0">
                <a:solidFill>
                  <a:srgbClr val="004821"/>
                </a:solidFill>
              </a:rPr>
              <a:t> went out to the Tent, that all the people rose, and each man stood at his tent door and watched </a:t>
            </a:r>
            <a:r>
              <a:rPr lang="en-ZA" sz="8800" b="0" i="1" dirty="0" err="1" smtClean="0">
                <a:solidFill>
                  <a:srgbClr val="004821"/>
                </a:solidFill>
              </a:rPr>
              <a:t>Mosheh</a:t>
            </a:r>
            <a:r>
              <a:rPr lang="en-ZA" sz="8800" b="0" i="1" dirty="0" smtClean="0">
                <a:solidFill>
                  <a:srgbClr val="004821"/>
                </a:solidFill>
              </a:rPr>
              <a:t> until he entered the Tent. And it came to be, when </a:t>
            </a:r>
            <a:r>
              <a:rPr lang="en-ZA" sz="8800" b="0" i="1" dirty="0" err="1" smtClean="0">
                <a:solidFill>
                  <a:srgbClr val="004821"/>
                </a:solidFill>
              </a:rPr>
              <a:t>Mosheh</a:t>
            </a:r>
            <a:r>
              <a:rPr lang="en-ZA" sz="8800" b="0" i="1" dirty="0" smtClean="0">
                <a:solidFill>
                  <a:srgbClr val="004821"/>
                </a:solidFill>
              </a:rPr>
              <a:t> entered the Tent, that the column of cloud descended and stood at the door of the Tent, and He spoke with </a:t>
            </a:r>
            <a:r>
              <a:rPr lang="en-ZA" sz="8800" b="0" i="1" dirty="0" err="1" smtClean="0">
                <a:solidFill>
                  <a:srgbClr val="004821"/>
                </a:solidFill>
              </a:rPr>
              <a:t>Mosheh</a:t>
            </a:r>
            <a:r>
              <a:rPr lang="en-ZA" sz="8800" b="0" i="1" dirty="0" smtClean="0">
                <a:solidFill>
                  <a:srgbClr val="004821"/>
                </a:solidFill>
              </a:rPr>
              <a:t>. And all the people saw the column of cloud standing at the Tent door, and all the people rose and bowed themselves, each one at the door of his tent. Thus </a:t>
            </a:r>
            <a:r>
              <a:rPr lang="he-IL" sz="8800" b="0" i="1" dirty="0" smtClean="0">
                <a:solidFill>
                  <a:srgbClr val="004821"/>
                </a:solidFill>
              </a:rPr>
              <a:t>יהוה</a:t>
            </a:r>
            <a:r>
              <a:rPr lang="en-ZA" sz="8800" b="0" i="1" dirty="0" smtClean="0">
                <a:solidFill>
                  <a:srgbClr val="004821"/>
                </a:solidFill>
              </a:rPr>
              <a:t> spoke to </a:t>
            </a:r>
            <a:r>
              <a:rPr lang="en-ZA" sz="8800" b="0" i="1" dirty="0" err="1" smtClean="0">
                <a:solidFill>
                  <a:srgbClr val="004821"/>
                </a:solidFill>
              </a:rPr>
              <a:t>Mosheh</a:t>
            </a:r>
            <a:r>
              <a:rPr lang="en-ZA" sz="8800" b="0" i="1" dirty="0" smtClean="0">
                <a:solidFill>
                  <a:srgbClr val="004821"/>
                </a:solidFill>
              </a:rPr>
              <a:t> face to face, as a man speaks to his friend. And he would return to the camp, but his servant </a:t>
            </a:r>
            <a:r>
              <a:rPr lang="en-ZA" sz="8800" b="0" i="1" dirty="0" err="1" smtClean="0">
                <a:solidFill>
                  <a:srgbClr val="004821"/>
                </a:solidFill>
              </a:rPr>
              <a:t>Yehoshua</a:t>
            </a:r>
            <a:r>
              <a:rPr lang="en-ZA" sz="8800" b="0" i="1" dirty="0" smtClean="0">
                <a:solidFill>
                  <a:srgbClr val="004821"/>
                </a:solidFill>
              </a:rPr>
              <a:t> son of Nun, a young man, did not leave the Tent. </a:t>
            </a:r>
            <a:r>
              <a:rPr lang="en-US" sz="8800" b="1" i="1" dirty="0" smtClean="0">
                <a:solidFill>
                  <a:srgbClr val="004821"/>
                </a:solidFill>
              </a:rPr>
              <a:t>(Exodus 33:8-11)</a:t>
            </a:r>
          </a:p>
          <a:p>
            <a:pPr algn="just">
              <a:lnSpc>
                <a:spcPts val="2300"/>
              </a:lnSpc>
            </a:pPr>
            <a:r>
              <a:rPr lang="en-ZA" sz="8800" b="0" dirty="0" smtClean="0"/>
              <a:t>When Moshe went to the Tent all the men stood at their tent doors to watch, “</a:t>
            </a:r>
            <a:r>
              <a:rPr lang="en-ZA" sz="8800" b="0" i="1" dirty="0" smtClean="0"/>
              <a:t>at the door of his tent.” </a:t>
            </a:r>
            <a:r>
              <a:rPr lang="en-ZA" sz="8800" b="0" dirty="0" smtClean="0"/>
              <a:t>When Moshe went in, it says that the</a:t>
            </a:r>
            <a:r>
              <a:rPr lang="en-ZA" sz="8800" b="0" i="1" dirty="0" smtClean="0"/>
              <a:t> “column of cloud</a:t>
            </a:r>
            <a:r>
              <a:rPr lang="en-ZA" sz="8800" b="0" dirty="0" smtClean="0"/>
              <a:t>” descended and stood at the door of the tent. Then, it says that everyone rose and bowed at the door of their tent. Thus each head of the house showed that every tent, every dwelling, among the Children of </a:t>
            </a:r>
            <a:r>
              <a:rPr lang="en-ZA" sz="8800" b="0" dirty="0" smtClean="0"/>
              <a:t>Israel </a:t>
            </a:r>
            <a:r>
              <a:rPr lang="en-ZA" sz="8800" b="0" dirty="0" smtClean="0"/>
              <a:t>was subject to Elohim and the decrees and rulings that came forth from His house.</a:t>
            </a:r>
          </a:p>
          <a:p>
            <a:pPr algn="just">
              <a:lnSpc>
                <a:spcPts val="2300"/>
              </a:lnSpc>
            </a:pPr>
            <a:r>
              <a:rPr lang="en-ZA" sz="5100" b="0" dirty="0" smtClean="0"/>
              <a:t> </a:t>
            </a:r>
            <a:endParaRPr lang="en-ZA" sz="5100" dirty="0" smtClean="0"/>
          </a:p>
          <a:p>
            <a:pPr>
              <a:lnSpc>
                <a:spcPts val="22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lum contrast="-68000"/>
          </a:blip>
          <a:srcRect t="9451" b="9789"/>
          <a:stretch>
            <a:fillRect/>
          </a:stretch>
        </p:blipFill>
        <p:spPr bwMode="auto">
          <a:xfrm>
            <a:off x="1475656" y="1196752"/>
            <a:ext cx="5688632" cy="5466997"/>
          </a:xfrm>
          <a:prstGeom prst="rect">
            <a:avLst/>
          </a:prstGeom>
          <a:noFill/>
          <a:ln w="9525">
            <a:noFill/>
            <a:miter lim="800000"/>
            <a:headEnd/>
            <a:tailEnd/>
          </a:ln>
        </p:spPr>
      </p:pic>
      <p:sp>
        <p:nvSpPr>
          <p:cNvPr id="2" name="Title 1"/>
          <p:cNvSpPr>
            <a:spLocks noGrp="1"/>
          </p:cNvSpPr>
          <p:nvPr>
            <p:ph type="title"/>
          </p:nvPr>
        </p:nvSpPr>
        <p:spPr/>
        <p:txBody>
          <a:bodyPr/>
          <a:lstStyle/>
          <a:p>
            <a:r>
              <a:rPr lang="en-ZA" dirty="0" smtClean="0"/>
              <a:t>ECHAD</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Many times scripture says that offerings (sin, burnt, etc.) were to be brought to the “</a:t>
            </a:r>
            <a:r>
              <a:rPr lang="en-ZA" b="0" i="1" dirty="0" smtClean="0"/>
              <a:t>door” </a:t>
            </a:r>
            <a:r>
              <a:rPr lang="en-ZA" b="0" dirty="0" smtClean="0"/>
              <a:t>of the Tabernacle. When the </a:t>
            </a:r>
            <a:r>
              <a:rPr lang="en-ZA" b="0" dirty="0" err="1" smtClean="0"/>
              <a:t>Nazarite</a:t>
            </a:r>
            <a:r>
              <a:rPr lang="en-ZA" b="0" dirty="0" smtClean="0"/>
              <a:t> completed his vow; when a leper was to be pronounced clean; and, when a woman, having finished her time of cleansing after childbirth, was to be pronounced clean, they were all brought to the door of the Tabernacle. </a:t>
            </a:r>
          </a:p>
          <a:p>
            <a:pPr algn="just">
              <a:lnSpc>
                <a:spcPts val="2100"/>
              </a:lnSpc>
            </a:pPr>
            <a:r>
              <a:rPr lang="en-ZA" b="0" dirty="0" smtClean="0"/>
              <a:t>The rabbis teach that the </a:t>
            </a:r>
            <a:r>
              <a:rPr lang="en-ZA" b="0" dirty="0" err="1" smtClean="0"/>
              <a:t>dalet</a:t>
            </a:r>
            <a:r>
              <a:rPr lang="en-ZA" b="0" dirty="0" smtClean="0"/>
              <a:t> (door) is formed by two “</a:t>
            </a:r>
            <a:r>
              <a:rPr lang="en-ZA" b="0" i="1" dirty="0" err="1" smtClean="0"/>
              <a:t>vavs</a:t>
            </a:r>
            <a:r>
              <a:rPr lang="en-ZA" b="0" dirty="0" smtClean="0"/>
              <a:t>”, one the man and one the woman. The letter </a:t>
            </a:r>
            <a:r>
              <a:rPr lang="en-ZA" b="0" i="1" dirty="0" smtClean="0"/>
              <a:t>“</a:t>
            </a:r>
            <a:r>
              <a:rPr lang="en-ZA" b="0" i="1" dirty="0" err="1" smtClean="0"/>
              <a:t>vav</a:t>
            </a:r>
            <a:r>
              <a:rPr lang="en-ZA" b="0" dirty="0" smtClean="0"/>
              <a:t>” means and or hook. It is used to connect words or letters (as in the man and woman). In the </a:t>
            </a:r>
            <a:r>
              <a:rPr lang="en-ZA" b="0" dirty="0" err="1" smtClean="0"/>
              <a:t>dalet</a:t>
            </a:r>
            <a:r>
              <a:rPr lang="en-ZA" b="0" dirty="0" smtClean="0"/>
              <a:t>, the man is upright (the pillar) and the woman is prostrate (in prayer) over her husband, as she is the man’s prayer covering. Remember, the </a:t>
            </a:r>
            <a:r>
              <a:rPr lang="en-ZA" b="0" dirty="0" err="1" smtClean="0"/>
              <a:t>Sh’kienah</a:t>
            </a:r>
            <a:r>
              <a:rPr lang="en-ZA" b="0" dirty="0" smtClean="0"/>
              <a:t>, or Divine Presence is a feminine attribute. Together, the husband and wife form the door to prayer and therefore to heaven and </a:t>
            </a:r>
            <a:r>
              <a:rPr lang="he-IL" b="0" dirty="0" smtClean="0"/>
              <a:t>יהוה</a:t>
            </a:r>
            <a:r>
              <a:rPr lang="en-ZA" b="0" dirty="0" smtClean="0"/>
              <a:t>. </a:t>
            </a:r>
          </a:p>
          <a:p>
            <a:pPr algn="just">
              <a:lnSpc>
                <a:spcPts val="2100"/>
              </a:lnSpc>
            </a:pPr>
            <a:r>
              <a:rPr lang="en-ZA" b="0" dirty="0" smtClean="0"/>
              <a:t>In prayer, a husband and wife truly work together and are “</a:t>
            </a:r>
            <a:r>
              <a:rPr lang="en-ZA" b="0" dirty="0" err="1" smtClean="0"/>
              <a:t>echad</a:t>
            </a:r>
            <a:r>
              <a:rPr lang="en-ZA" b="0" dirty="0" smtClean="0"/>
              <a:t>”. And that door, the door to their home, is truly strong. It protects their home from the outside world. It opens to righteousness and Shabbat and closes to evil and the influences of this world.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VALLEY OF “AKOR”</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gn="ctr">
              <a:lnSpc>
                <a:spcPts val="2100"/>
              </a:lnSpc>
            </a:pPr>
            <a:r>
              <a:rPr lang="en-ZA" b="0" i="1" dirty="0" smtClean="0">
                <a:solidFill>
                  <a:srgbClr val="004821"/>
                </a:solidFill>
              </a:rPr>
              <a:t>“And I shall punish her for the days of the </a:t>
            </a:r>
            <a:r>
              <a:rPr lang="en-ZA" b="0" i="1" dirty="0" err="1" smtClean="0">
                <a:solidFill>
                  <a:srgbClr val="004821"/>
                </a:solidFill>
              </a:rPr>
              <a:t>Baʽals</a:t>
            </a:r>
            <a:r>
              <a:rPr lang="en-ZA" b="0" i="1" dirty="0" smtClean="0">
                <a:solidFill>
                  <a:srgbClr val="004821"/>
                </a:solidFill>
              </a:rPr>
              <a:t> to which she burned incense and adorned herself with her rings and </a:t>
            </a:r>
            <a:r>
              <a:rPr lang="en-ZA" b="0" i="1" dirty="0" err="1" smtClean="0">
                <a:solidFill>
                  <a:srgbClr val="004821"/>
                </a:solidFill>
              </a:rPr>
              <a:t>jewelry</a:t>
            </a:r>
            <a:r>
              <a:rPr lang="en-ZA" b="0" i="1" dirty="0" smtClean="0">
                <a:solidFill>
                  <a:srgbClr val="004821"/>
                </a:solidFill>
              </a:rPr>
              <a:t>, and went after her lovers, and forgot Me,” declares </a:t>
            </a:r>
            <a:r>
              <a:rPr lang="he-IL" b="0" i="1" dirty="0" smtClean="0">
                <a:solidFill>
                  <a:srgbClr val="004821"/>
                </a:solidFill>
              </a:rPr>
              <a:t>יהוה</a:t>
            </a:r>
            <a:r>
              <a:rPr lang="en-ZA" b="0" i="1" dirty="0" smtClean="0">
                <a:solidFill>
                  <a:srgbClr val="004821"/>
                </a:solidFill>
              </a:rPr>
              <a:t>. “Therefore, see, I am alluring her, and shall lead her into the wilderness, and shall speak to her heart, and give to her vineyards from there, and the Valley of </a:t>
            </a:r>
            <a:r>
              <a:rPr lang="en-ZA" b="0" i="1" dirty="0" err="1" smtClean="0">
                <a:solidFill>
                  <a:srgbClr val="004821"/>
                </a:solidFill>
              </a:rPr>
              <a:t>Aḵor</a:t>
            </a:r>
            <a:r>
              <a:rPr lang="en-ZA" b="0" i="1" dirty="0" smtClean="0">
                <a:solidFill>
                  <a:srgbClr val="004821"/>
                </a:solidFill>
              </a:rPr>
              <a:t> as a door of expectation. And there she shall respond as in the days of her youth, as in the day when she came up from the land of </a:t>
            </a:r>
            <a:r>
              <a:rPr lang="en-ZA" b="0" i="1" dirty="0" err="1" smtClean="0">
                <a:solidFill>
                  <a:srgbClr val="004821"/>
                </a:solidFill>
              </a:rPr>
              <a:t>Mitsrayim</a:t>
            </a:r>
            <a:r>
              <a:rPr lang="en-ZA" b="0" i="1" dirty="0" smtClean="0">
                <a:solidFill>
                  <a:srgbClr val="004821"/>
                </a:solidFill>
              </a:rPr>
              <a:t>. “And it shall be, in that day,” declares </a:t>
            </a:r>
            <a:r>
              <a:rPr lang="he-IL" b="0" i="1" dirty="0" smtClean="0">
                <a:solidFill>
                  <a:srgbClr val="004821"/>
                </a:solidFill>
              </a:rPr>
              <a:t>יהוה</a:t>
            </a:r>
            <a:r>
              <a:rPr lang="en-ZA" b="0" i="1" dirty="0" smtClean="0">
                <a:solidFill>
                  <a:srgbClr val="004821"/>
                </a:solidFill>
              </a:rPr>
              <a:t>, “that you call Me ‘My Husband,’ and no longer call Me ‘My </a:t>
            </a:r>
            <a:r>
              <a:rPr lang="en-ZA" b="0" i="1" dirty="0" err="1" smtClean="0">
                <a:solidFill>
                  <a:srgbClr val="004821"/>
                </a:solidFill>
              </a:rPr>
              <a:t>Baʽal</a:t>
            </a:r>
            <a:r>
              <a:rPr lang="en-ZA" b="0" i="1" dirty="0" smtClean="0">
                <a:solidFill>
                  <a:srgbClr val="004821"/>
                </a:solidFill>
              </a:rPr>
              <a:t>.’ “And I shall remove the names of the </a:t>
            </a:r>
            <a:r>
              <a:rPr lang="en-ZA" b="0" i="1" dirty="0" err="1" smtClean="0">
                <a:solidFill>
                  <a:srgbClr val="004821"/>
                </a:solidFill>
              </a:rPr>
              <a:t>Baʽals</a:t>
            </a:r>
            <a:r>
              <a:rPr lang="en-ZA" b="0" i="1" dirty="0" smtClean="0">
                <a:solidFill>
                  <a:srgbClr val="004821"/>
                </a:solidFill>
              </a:rPr>
              <a:t> from her mouth, and they shall no more be remembered by their name</a:t>
            </a:r>
            <a:r>
              <a:rPr lang="en-ZA" i="1" dirty="0" smtClean="0">
                <a:solidFill>
                  <a:srgbClr val="004821"/>
                </a:solidFill>
              </a:rPr>
              <a:t>. </a:t>
            </a:r>
            <a:r>
              <a:rPr lang="en-US" b="1" i="1" dirty="0" smtClean="0">
                <a:solidFill>
                  <a:srgbClr val="004821"/>
                </a:solidFill>
              </a:rPr>
              <a:t>(Hosea 2:13-17). </a:t>
            </a:r>
          </a:p>
          <a:p>
            <a:pPr algn="just">
              <a:lnSpc>
                <a:spcPts val="2100"/>
              </a:lnSpc>
            </a:pPr>
            <a:r>
              <a:rPr lang="en-ZA" b="0" dirty="0" smtClean="0"/>
              <a:t>The Valley of “</a:t>
            </a:r>
            <a:r>
              <a:rPr lang="en-ZA" b="0" i="1" dirty="0" err="1" smtClean="0"/>
              <a:t>Akor</a:t>
            </a:r>
            <a:r>
              <a:rPr lang="en-ZA" b="0" dirty="0" smtClean="0"/>
              <a:t>” is Strong’s #5911 and mean</a:t>
            </a:r>
            <a:r>
              <a:rPr lang="en-ZA" b="0" i="1" dirty="0" smtClean="0"/>
              <a:t>s “trouble”, </a:t>
            </a:r>
            <a:r>
              <a:rPr lang="en-ZA" b="0" dirty="0" smtClean="0"/>
              <a:t>as in </a:t>
            </a:r>
            <a:r>
              <a:rPr lang="en-ZA" b="0" i="1" dirty="0" smtClean="0"/>
              <a:t>“Jacob’s Trouble”. </a:t>
            </a:r>
            <a:r>
              <a:rPr lang="en-ZA" b="0" dirty="0" smtClean="0"/>
              <a:t>He leads us into the wilderness and uses Jacob’s trouble as the</a:t>
            </a:r>
            <a:r>
              <a:rPr lang="en-ZA" b="0" i="1" dirty="0" smtClean="0"/>
              <a:t> “door” </a:t>
            </a:r>
            <a:r>
              <a:rPr lang="en-ZA" b="0" dirty="0" smtClean="0"/>
              <a:t>to the expectation of our deliverance. There, in the wilderness, just as our fathers did, we shall call Him </a:t>
            </a:r>
            <a:r>
              <a:rPr lang="en-ZA" b="0" i="1" dirty="0" smtClean="0"/>
              <a:t>“</a:t>
            </a:r>
            <a:r>
              <a:rPr lang="en-ZA" b="0" i="1" dirty="0" err="1" smtClean="0"/>
              <a:t>Ishi</a:t>
            </a:r>
            <a:r>
              <a:rPr lang="en-ZA" b="0" i="1" dirty="0" smtClean="0"/>
              <a:t>” </a:t>
            </a:r>
            <a:r>
              <a:rPr lang="en-ZA" b="0" dirty="0" smtClean="0"/>
              <a:t>(my Husband). There, He will take the nam</a:t>
            </a:r>
            <a:r>
              <a:rPr lang="en-ZA" b="0" i="1" dirty="0" smtClean="0"/>
              <a:t>e “</a:t>
            </a:r>
            <a:r>
              <a:rPr lang="en-ZA" b="0" i="1" dirty="0" err="1" smtClean="0"/>
              <a:t>Ba’al</a:t>
            </a:r>
            <a:r>
              <a:rPr lang="en-ZA" b="0" i="1" dirty="0" smtClean="0"/>
              <a:t>” </a:t>
            </a:r>
            <a:r>
              <a:rPr lang="en-ZA" b="0" dirty="0" smtClean="0"/>
              <a:t>out of our mouths and all remembrance of the pagan names we use for days of the week, months of the year etc.</a:t>
            </a:r>
            <a:endParaRPr lang="en-ZA" b="0" dirty="0" smtClean="0">
              <a:solidFill>
                <a:srgbClr val="004821"/>
              </a:solidFill>
            </a:endParaRPr>
          </a:p>
          <a:p>
            <a:pPr>
              <a:lnSpc>
                <a:spcPts val="2100"/>
              </a:lnSpc>
            </a:pPr>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b="0" dirty="0" smtClean="0"/>
              <a:t>יהושע</a:t>
            </a:r>
            <a:r>
              <a:rPr lang="en-ZA" dirty="0" smtClean="0"/>
              <a:t> THE GATE</a:t>
            </a:r>
            <a:endParaRPr lang="en-ZA" dirty="0"/>
          </a:p>
        </p:txBody>
      </p:sp>
      <p:sp>
        <p:nvSpPr>
          <p:cNvPr id="3" name="Content Placeholder 2"/>
          <p:cNvSpPr>
            <a:spLocks noGrp="1"/>
          </p:cNvSpPr>
          <p:nvPr>
            <p:ph idx="1"/>
          </p:nvPr>
        </p:nvSpPr>
        <p:spPr/>
        <p:txBody>
          <a:bodyPr>
            <a:noAutofit/>
          </a:bodyPr>
          <a:lstStyle/>
          <a:p>
            <a:pPr algn="ctr">
              <a:lnSpc>
                <a:spcPts val="2500"/>
              </a:lnSpc>
            </a:pPr>
            <a:r>
              <a:rPr lang="en-ZA" b="0" i="1" dirty="0" smtClean="0">
                <a:solidFill>
                  <a:srgbClr val="004821"/>
                </a:solidFill>
              </a:rPr>
              <a:t>“Truly, truly, I say to you, he who does not enter through the door into the sheepfold, but climbs up by another way, that one is a thief and a robber. “But he who enters through the door is the shepherd of the sheep. “The doorkeeper opens for him, and the sheep hear his voice. And he calls his own sheep by name and leads them out. “And when he has brought out his own sheep, he goes before them. And the sheep follow him, because they know his voice. “And they shall by no means follow a stranger, but shall flee from him, because they do not know the voice of strangers.” </a:t>
            </a:r>
            <a:r>
              <a:rPr lang="he-IL" b="0" i="1" dirty="0" smtClean="0">
                <a:solidFill>
                  <a:srgbClr val="004821"/>
                </a:solidFill>
              </a:rPr>
              <a:t>יהושע</a:t>
            </a:r>
            <a:r>
              <a:rPr lang="en-ZA" b="0" i="1" dirty="0" smtClean="0">
                <a:solidFill>
                  <a:srgbClr val="004821"/>
                </a:solidFill>
              </a:rPr>
              <a:t> used this figure of speech, but they did not know what He had been saying to them. </a:t>
            </a:r>
            <a:r>
              <a:rPr lang="he-IL" b="0" i="1" dirty="0" smtClean="0">
                <a:solidFill>
                  <a:srgbClr val="004821"/>
                </a:solidFill>
              </a:rPr>
              <a:t>יהושע</a:t>
            </a:r>
            <a:r>
              <a:rPr lang="en-ZA" b="0" i="1" dirty="0" smtClean="0">
                <a:solidFill>
                  <a:srgbClr val="004821"/>
                </a:solidFill>
              </a:rPr>
              <a:t> therefore said to them again, “Truly, truly, I say to you, I am the door of the sheep. “All who came before Me are thieves and robbers, but the sheep did not hear them. “I am the door. Whoever enters through Me, he shall be saved, and shall go in and shall go out and find pasture. </a:t>
            </a:r>
            <a:r>
              <a:rPr lang="en-US" b="1" i="1" dirty="0" smtClean="0">
                <a:solidFill>
                  <a:srgbClr val="004821"/>
                </a:solidFill>
              </a:rPr>
              <a:t>(John 10:1-9)</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HISTORY</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When a shepherd would come to a village or city, he would put his sheep in a “</a:t>
            </a:r>
            <a:r>
              <a:rPr lang="en-ZA" b="0" i="1" dirty="0" smtClean="0"/>
              <a:t>sheepfold”, </a:t>
            </a:r>
            <a:r>
              <a:rPr lang="en-ZA" b="0" dirty="0" smtClean="0"/>
              <a:t>a common corral, with other sheep and there would be a doorkeeper that watched over them while he did his business. When he would go to leave, the doorkeeper would open the gate and the shepherd would call out and his sheep would respond and come out. They knew his voice and would not come out for another person, a stranger. It’s like </a:t>
            </a:r>
            <a:r>
              <a:rPr lang="he-IL" b="0" dirty="0" smtClean="0"/>
              <a:t>יהושע</a:t>
            </a:r>
            <a:r>
              <a:rPr lang="en-ZA" b="0" dirty="0" smtClean="0"/>
              <a:t> calling us today to come out of the common sheepfold, the world, where we have been kept while our shepherd did His business. </a:t>
            </a:r>
          </a:p>
          <a:p>
            <a:pPr algn="just">
              <a:lnSpc>
                <a:spcPts val="2400"/>
              </a:lnSpc>
            </a:pPr>
            <a:r>
              <a:rPr lang="en-ZA" b="0" dirty="0" smtClean="0"/>
              <a:t>A TIME WILL COME WHEN A VOICE WILL CALL US:</a:t>
            </a:r>
          </a:p>
          <a:p>
            <a:pPr algn="ctr">
              <a:lnSpc>
                <a:spcPts val="2400"/>
              </a:lnSpc>
            </a:pPr>
            <a:r>
              <a:rPr lang="en-ZA" b="0" i="1" dirty="0" smtClean="0">
                <a:solidFill>
                  <a:srgbClr val="004821"/>
                </a:solidFill>
              </a:rPr>
              <a:t>And I heard another voice from the heaven saying, “Come out of her, my people, lest you share in her sins, and lest you receive of her plagues. “Because her sins have piled up to reach the heaven, and Elohim has remembered her </a:t>
            </a:r>
            <a:r>
              <a:rPr lang="en-ZA" b="0" i="1" dirty="0" err="1" smtClean="0">
                <a:solidFill>
                  <a:srgbClr val="004821"/>
                </a:solidFill>
              </a:rPr>
              <a:t>unrighteousnesses</a:t>
            </a:r>
            <a:r>
              <a:rPr lang="en-ZA" b="0" i="1" dirty="0" smtClean="0">
                <a:solidFill>
                  <a:srgbClr val="004821"/>
                </a:solidFill>
              </a:rPr>
              <a:t>. “Render to her as she indeed did render, and repay her double according to her works. In the cup which she has mixed, mix for her double. </a:t>
            </a:r>
            <a:r>
              <a:rPr lang="en-ZA" b="1" i="1" dirty="0" smtClean="0">
                <a:solidFill>
                  <a:srgbClr val="004821"/>
                </a:solidFill>
              </a:rPr>
              <a:t>(Revelation 18:4-6)</a:t>
            </a:r>
          </a:p>
          <a:p>
            <a:pPr>
              <a:lnSpc>
                <a:spcPts val="2400"/>
              </a:lnSpc>
            </a:pPr>
            <a:endParaRPr lang="en-ZA" dirty="0" smtClean="0"/>
          </a:p>
          <a:p>
            <a:pPr>
              <a:lnSpc>
                <a:spcPts val="23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LOST SHEEP</a:t>
            </a:r>
            <a:endParaRPr lang="en-ZA" dirty="0"/>
          </a:p>
        </p:txBody>
      </p:sp>
      <p:sp>
        <p:nvSpPr>
          <p:cNvPr id="3" name="Content Placeholder 2"/>
          <p:cNvSpPr>
            <a:spLocks noGrp="1"/>
          </p:cNvSpPr>
          <p:nvPr>
            <p:ph idx="1"/>
          </p:nvPr>
        </p:nvSpPr>
        <p:spPr/>
        <p:txBody>
          <a:bodyPr>
            <a:normAutofit/>
          </a:bodyPr>
          <a:lstStyle/>
          <a:p>
            <a:pPr algn="just"/>
            <a:r>
              <a:rPr lang="en-ZA" b="0" dirty="0" smtClean="0"/>
              <a:t>So, what about sheep that don’t recognize their shepherd’s voice? Or, the doorkeeper who doesn’t do his job? </a:t>
            </a:r>
          </a:p>
          <a:p>
            <a:r>
              <a:rPr lang="en-ZA" b="0" i="1" dirty="0" smtClean="0">
                <a:solidFill>
                  <a:srgbClr val="004821"/>
                </a:solidFill>
              </a:rPr>
              <a:t>“My people have been wandering  sheep. Their shepherds have led them astray, turning them away on the mountains. They have gone from mountain to hill, they have forgotten their resting place. </a:t>
            </a:r>
            <a:r>
              <a:rPr lang="en-ZA" b="1" i="1" dirty="0" smtClean="0">
                <a:solidFill>
                  <a:srgbClr val="004821"/>
                </a:solidFill>
              </a:rPr>
              <a:t>(Jeremiah 50:6)</a:t>
            </a:r>
          </a:p>
          <a:p>
            <a:pPr algn="just"/>
            <a:r>
              <a:rPr lang="en-ZA" b="0" dirty="0" smtClean="0"/>
              <a:t>Mountains represent nations in scripture</a:t>
            </a:r>
            <a:r>
              <a:rPr lang="en-ZA" b="0" i="1" dirty="0" smtClean="0"/>
              <a:t>. </a:t>
            </a:r>
          </a:p>
          <a:p>
            <a:r>
              <a:rPr lang="en-ZA" b="0" i="1" dirty="0" smtClean="0">
                <a:solidFill>
                  <a:srgbClr val="004821"/>
                </a:solidFill>
              </a:rPr>
              <a:t>And He answering, said, “I was not sent except to the lost sheep of the house of </a:t>
            </a:r>
            <a:r>
              <a:rPr lang="en-ZA" b="0" i="1" dirty="0" err="1" smtClean="0">
                <a:solidFill>
                  <a:srgbClr val="004821"/>
                </a:solidFill>
              </a:rPr>
              <a:t>Yisra’ĕl</a:t>
            </a:r>
            <a:r>
              <a:rPr lang="en-ZA" b="0" i="1" dirty="0" smtClean="0">
                <a:solidFill>
                  <a:srgbClr val="004821"/>
                </a:solidFill>
              </a:rPr>
              <a:t>.”</a:t>
            </a:r>
            <a:r>
              <a:rPr lang="en-ZA" i="1" dirty="0" smtClean="0">
                <a:solidFill>
                  <a:srgbClr val="004821"/>
                </a:solidFill>
              </a:rPr>
              <a:t> </a:t>
            </a:r>
            <a:r>
              <a:rPr lang="en-ZA" b="1" i="1" dirty="0" smtClean="0">
                <a:solidFill>
                  <a:srgbClr val="004821"/>
                </a:solidFill>
              </a:rPr>
              <a:t>(Matthew 15:24)</a:t>
            </a:r>
          </a:p>
          <a:p>
            <a:pPr algn="just"/>
            <a:r>
              <a:rPr lang="en-ZA" b="0" dirty="0" smtClean="0"/>
              <a:t>That is why He said above, in </a:t>
            </a:r>
            <a:r>
              <a:rPr lang="en-ZA" b="1" i="1" dirty="0" smtClean="0">
                <a:solidFill>
                  <a:srgbClr val="004821"/>
                </a:solidFill>
              </a:rPr>
              <a:t>John 10:9  </a:t>
            </a:r>
            <a:r>
              <a:rPr lang="en-ZA" b="0" i="1" dirty="0" smtClean="0">
                <a:solidFill>
                  <a:srgbClr val="004821"/>
                </a:solidFill>
              </a:rPr>
              <a:t>“I am the door. Whoever enters through Me, he shall be saved, and shall go in and shall go out and find pasture. </a:t>
            </a:r>
          </a:p>
          <a:p>
            <a:endParaRPr lang="en-ZA" dirty="0" smtClean="0"/>
          </a:p>
          <a:p>
            <a:pPr algn="just"/>
            <a:endParaRPr lang="en-ZA" b="0" i="1" dirty="0" smtClean="0">
              <a:solidFill>
                <a:srgbClr val="004821"/>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SERVANTS FOREVER</a:t>
            </a:r>
            <a:endParaRPr lang="en-ZA" dirty="0"/>
          </a:p>
        </p:txBody>
      </p:sp>
      <p:sp>
        <p:nvSpPr>
          <p:cNvPr id="3" name="Content Placeholder 2"/>
          <p:cNvSpPr>
            <a:spLocks noGrp="1"/>
          </p:cNvSpPr>
          <p:nvPr>
            <p:ph idx="1"/>
          </p:nvPr>
        </p:nvSpPr>
        <p:spPr/>
        <p:txBody>
          <a:bodyPr>
            <a:normAutofit/>
          </a:bodyPr>
          <a:lstStyle/>
          <a:p>
            <a:pPr algn="just">
              <a:lnSpc>
                <a:spcPts val="2500"/>
              </a:lnSpc>
            </a:pPr>
            <a:r>
              <a:rPr lang="en-ZA" b="0" i="1" dirty="0" smtClean="0">
                <a:solidFill>
                  <a:srgbClr val="004821"/>
                </a:solidFill>
              </a:rPr>
              <a:t>“And while they went to buy, the bridegroom came, and those who were ready went in with him to the wedding feast, and the door was shut. “And later the other maidens also came, saying, ‘Master, Master, open up for us!’ “But he answering, said, ‘Truly, I say to you, I do not know you.’ “Watch therefore, because you do not know the day nor the hour in which the Son of </a:t>
            </a:r>
            <a:r>
              <a:rPr lang="en-ZA" b="0" i="1" dirty="0" err="1" smtClean="0">
                <a:solidFill>
                  <a:srgbClr val="004821"/>
                </a:solidFill>
              </a:rPr>
              <a:t>Aḏam</a:t>
            </a:r>
            <a:r>
              <a:rPr lang="en-ZA" b="0" i="1" dirty="0" smtClean="0">
                <a:solidFill>
                  <a:srgbClr val="004821"/>
                </a:solidFill>
              </a:rPr>
              <a:t> is coming</a:t>
            </a:r>
            <a:r>
              <a:rPr lang="en-ZA" i="1" dirty="0" smtClean="0">
                <a:solidFill>
                  <a:srgbClr val="004821"/>
                </a:solidFill>
              </a:rPr>
              <a:t>, </a:t>
            </a:r>
            <a:r>
              <a:rPr lang="en-ZA" b="1" i="1" dirty="0" smtClean="0">
                <a:solidFill>
                  <a:srgbClr val="004821"/>
                </a:solidFill>
              </a:rPr>
              <a:t>(Matthew 25:10-13) </a:t>
            </a:r>
            <a:r>
              <a:rPr lang="en-ZA" b="0" dirty="0" smtClean="0"/>
              <a:t>and</a:t>
            </a:r>
            <a:r>
              <a:rPr lang="en-ZA" dirty="0" smtClean="0"/>
              <a:t> </a:t>
            </a:r>
            <a:r>
              <a:rPr lang="en-ZA" b="0" i="1" dirty="0" smtClean="0">
                <a:solidFill>
                  <a:srgbClr val="004821"/>
                </a:solidFill>
              </a:rPr>
              <a:t>“But I hold against you that you allow that woman </a:t>
            </a:r>
            <a:r>
              <a:rPr lang="en-ZA" b="0" i="1" dirty="0" err="1" smtClean="0">
                <a:solidFill>
                  <a:srgbClr val="004821"/>
                </a:solidFill>
              </a:rPr>
              <a:t>Izeḇel</a:t>
            </a:r>
            <a:r>
              <a:rPr lang="en-ZA" b="0" i="1" dirty="0" smtClean="0">
                <a:solidFill>
                  <a:srgbClr val="004821"/>
                </a:solidFill>
              </a:rPr>
              <a:t>, who calls herself a prophetess, to teach and lead My servants astray to commit whoring and to eat food offered to idols. “And I gave her time to repent of her whoring, and she did not repent. “See, I am throwing her into a sickbed, and those who commit adultery with her into great affliction, unless they repent of their works.</a:t>
            </a:r>
            <a:r>
              <a:rPr lang="en-ZA" i="1" dirty="0" smtClean="0">
                <a:solidFill>
                  <a:srgbClr val="004821"/>
                </a:solidFill>
              </a:rPr>
              <a:t> </a:t>
            </a:r>
            <a:r>
              <a:rPr lang="en-ZA" b="1" i="1" dirty="0" smtClean="0">
                <a:solidFill>
                  <a:srgbClr val="004821"/>
                </a:solidFill>
              </a:rPr>
              <a:t>(Revelation 2:20-22)</a:t>
            </a:r>
          </a:p>
          <a:p>
            <a:pPr algn="just">
              <a:lnSpc>
                <a:spcPts val="2500"/>
              </a:lnSpc>
            </a:pPr>
            <a:r>
              <a:rPr lang="he-IL" b="0" dirty="0" smtClean="0"/>
              <a:t>יהושע</a:t>
            </a:r>
            <a:r>
              <a:rPr lang="en-ZA" b="0" dirty="0" smtClean="0"/>
              <a:t> stands at the “</a:t>
            </a:r>
            <a:r>
              <a:rPr lang="en-ZA" b="0" i="1" dirty="0" smtClean="0"/>
              <a:t>door”</a:t>
            </a:r>
            <a:r>
              <a:rPr lang="en-ZA" b="0" dirty="0" smtClean="0"/>
              <a:t> and knocks. This is the very door to which He brings us, when we decide to be servants in His House forever. </a:t>
            </a:r>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MITVOTZ</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b="0" i="1" dirty="0" smtClean="0">
                <a:solidFill>
                  <a:srgbClr val="004821"/>
                </a:solidFill>
              </a:rPr>
              <a:t>“And when a man sells his daughter to be a female servant, she does not go out as the male servants do</a:t>
            </a:r>
            <a:r>
              <a:rPr lang="en-ZA" sz="8800" i="1" dirty="0" smtClean="0">
                <a:solidFill>
                  <a:srgbClr val="004821"/>
                </a:solidFill>
              </a:rPr>
              <a:t>.</a:t>
            </a:r>
            <a:r>
              <a:rPr lang="en-ZA" sz="8800" b="1" i="1" dirty="0" smtClean="0">
                <a:solidFill>
                  <a:srgbClr val="004821"/>
                </a:solidFill>
              </a:rPr>
              <a:t> (Exodus 21:7)</a:t>
            </a:r>
          </a:p>
          <a:p>
            <a:pPr marL="273050" indent="-273050" algn="just">
              <a:lnSpc>
                <a:spcPts val="2100"/>
              </a:lnSpc>
              <a:buFont typeface="Arial" pitchFamily="34" charset="0"/>
              <a:buChar char="•"/>
            </a:pPr>
            <a:r>
              <a:rPr lang="en-ZA" sz="8800" b="0" dirty="0" smtClean="0"/>
              <a:t>If the master married her and she no longer pleases Him, she may be redeemed (bought back), but not too foreigners;</a:t>
            </a:r>
          </a:p>
          <a:p>
            <a:pPr marL="273050" indent="-273050" algn="just">
              <a:lnSpc>
                <a:spcPts val="2100"/>
              </a:lnSpc>
              <a:buFont typeface="Arial" pitchFamily="34" charset="0"/>
              <a:buChar char="•"/>
            </a:pPr>
            <a:r>
              <a:rPr lang="en-ZA" sz="8800" b="0" dirty="0" smtClean="0"/>
              <a:t>If she becomes his daughter in law she becomes his daughter;</a:t>
            </a:r>
          </a:p>
          <a:p>
            <a:pPr marL="273050" indent="-273050" algn="just">
              <a:lnSpc>
                <a:spcPts val="2100"/>
              </a:lnSpc>
              <a:buFont typeface="Arial" pitchFamily="34" charset="0"/>
              <a:buChar char="•"/>
            </a:pPr>
            <a:r>
              <a:rPr lang="en-ZA" sz="8800" b="0" dirty="0" smtClean="0"/>
              <a:t>If the master remarries, her marital rights not too decrease;</a:t>
            </a:r>
          </a:p>
          <a:p>
            <a:pPr marL="273050" indent="-273050" algn="just">
              <a:lnSpc>
                <a:spcPts val="2100"/>
              </a:lnSpc>
              <a:buFont typeface="Arial" pitchFamily="34" charset="0"/>
              <a:buChar char="•"/>
            </a:pPr>
            <a:r>
              <a:rPr lang="en-ZA" sz="8800" b="0" dirty="0" smtClean="0"/>
              <a:t>If he fails too comply she is to given freedom. </a:t>
            </a:r>
          </a:p>
          <a:p>
            <a:pPr algn="ctr"/>
            <a:r>
              <a:rPr lang="en-ZA" sz="8800" b="0" i="1" dirty="0" smtClean="0">
                <a:solidFill>
                  <a:srgbClr val="004821"/>
                </a:solidFill>
              </a:rPr>
              <a:t>“He who strikes a man so that he dies shall certainly be put to death.</a:t>
            </a:r>
            <a:r>
              <a:rPr lang="en-ZA" sz="8800" i="1" dirty="0" smtClean="0">
                <a:solidFill>
                  <a:srgbClr val="004821"/>
                </a:solidFill>
              </a:rPr>
              <a:t> </a:t>
            </a:r>
            <a:r>
              <a:rPr lang="en-ZA" sz="8800" b="1" i="1" dirty="0" smtClean="0">
                <a:solidFill>
                  <a:srgbClr val="004821"/>
                </a:solidFill>
              </a:rPr>
              <a:t>(Exodus 21:12)</a:t>
            </a:r>
          </a:p>
          <a:p>
            <a:pPr algn="just">
              <a:lnSpc>
                <a:spcPts val="2100"/>
              </a:lnSpc>
              <a:buFont typeface="Arial" pitchFamily="34" charset="0"/>
              <a:buChar char="•"/>
            </a:pPr>
            <a:r>
              <a:rPr lang="en-ZA" sz="8800" i="1" dirty="0" smtClean="0">
                <a:solidFill>
                  <a:srgbClr val="004821"/>
                </a:solidFill>
              </a:rPr>
              <a:t> </a:t>
            </a:r>
            <a:r>
              <a:rPr lang="en-ZA" sz="8800" b="0" dirty="0" smtClean="0"/>
              <a:t>Unless it is an act of God then safety will be provided</a:t>
            </a:r>
            <a:endParaRPr lang="en-ZA" sz="8800" b="0" i="1" dirty="0" smtClean="0">
              <a:solidFill>
                <a:srgbClr val="004821"/>
              </a:solidFill>
            </a:endParaRPr>
          </a:p>
          <a:p>
            <a:pPr algn="ctr"/>
            <a:r>
              <a:rPr lang="en-ZA" sz="8800" b="0" i="1" dirty="0" smtClean="0">
                <a:solidFill>
                  <a:srgbClr val="004821"/>
                </a:solidFill>
              </a:rPr>
              <a:t>“And he who smites his father or his mother shall certainly be put to death. </a:t>
            </a:r>
            <a:r>
              <a:rPr lang="en-ZA" sz="8800" b="1" i="1" dirty="0" smtClean="0">
                <a:solidFill>
                  <a:srgbClr val="004821"/>
                </a:solidFill>
              </a:rPr>
              <a:t>(Exodus 21:15)</a:t>
            </a:r>
          </a:p>
          <a:p>
            <a:pPr algn="ctr"/>
            <a:r>
              <a:rPr lang="en-ZA" sz="8800" b="0" i="1" dirty="0" smtClean="0">
                <a:solidFill>
                  <a:srgbClr val="004821"/>
                </a:solidFill>
              </a:rPr>
              <a:t>“And he who kidnaps a man and sells him, or if he is found in his hand, shall certainly be put to death. </a:t>
            </a:r>
            <a:r>
              <a:rPr lang="en-ZA" sz="8800" b="1" i="1" dirty="0" smtClean="0">
                <a:solidFill>
                  <a:srgbClr val="004821"/>
                </a:solidFill>
              </a:rPr>
              <a:t>(Exodus 21:16)</a:t>
            </a:r>
          </a:p>
          <a:p>
            <a:pPr algn="ctr"/>
            <a:r>
              <a:rPr lang="en-ZA" sz="8800" b="0" i="1" dirty="0" smtClean="0">
                <a:solidFill>
                  <a:srgbClr val="004821"/>
                </a:solidFill>
              </a:rPr>
              <a:t>“And he who curses his father or his mother shall certainly be put to death. </a:t>
            </a:r>
            <a:r>
              <a:rPr lang="en-ZA" sz="8800" b="1" i="1" dirty="0" smtClean="0">
                <a:solidFill>
                  <a:srgbClr val="004821"/>
                </a:solidFill>
              </a:rPr>
              <a:t>(Exodus 21:17)</a:t>
            </a:r>
          </a:p>
          <a:p>
            <a:pPr algn="ctr"/>
            <a:endParaRPr lang="en-ZA" sz="8800" i="1" dirty="0" smtClean="0">
              <a:solidFill>
                <a:srgbClr val="004821"/>
              </a:solidFill>
            </a:endParaRPr>
          </a:p>
          <a:p>
            <a:endParaRPr lang="en-ZA" sz="8800" i="1" dirty="0" smtClean="0">
              <a:solidFill>
                <a:srgbClr val="004821"/>
              </a:solidFill>
            </a:endParaRPr>
          </a:p>
          <a:p>
            <a:pPr algn="just">
              <a:lnSpc>
                <a:spcPts val="2200"/>
              </a:lnSpc>
            </a:pPr>
            <a:endParaRPr lang="en-ZA" sz="8800" i="1" dirty="0" smtClean="0">
              <a:solidFill>
                <a:srgbClr val="004821"/>
              </a:solidFill>
            </a:endParaRPr>
          </a:p>
          <a:p>
            <a:endParaRPr lang="en-ZA" dirty="0" smtClean="0"/>
          </a:p>
          <a:p>
            <a:pPr algn="just"/>
            <a:endParaRPr lang="en-ZA" i="1" dirty="0" smtClean="0">
              <a:solidFill>
                <a:srgbClr val="004821"/>
              </a:solidFill>
            </a:endParaRPr>
          </a:p>
          <a:p>
            <a:endParaRPr lang="en-ZA" dirty="0" smtClean="0"/>
          </a:p>
          <a:p>
            <a:pPr algn="just">
              <a:buFont typeface="Arial" pitchFamily="34" charset="0"/>
              <a:buChar char="•"/>
            </a:pPr>
            <a:endParaRPr lang="en-ZA" b="0" dirty="0" smtClean="0"/>
          </a:p>
          <a:p>
            <a:endParaRPr lang="en-ZA" dirty="0" smtClean="0"/>
          </a:p>
          <a:p>
            <a:pPr algn="just"/>
            <a:endParaRPr lang="en-ZA" b="0" dirty="0" smtClean="0">
              <a:solidFill>
                <a:srgbClr val="004821"/>
              </a:solidFill>
            </a:endParaRP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DIN</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400"/>
              </a:lnSpc>
            </a:pPr>
            <a:r>
              <a:rPr lang="en-ZA" sz="8800" b="0" i="1" dirty="0" smtClean="0">
                <a:solidFill>
                  <a:srgbClr val="004821"/>
                </a:solidFill>
              </a:rPr>
              <a:t>“And when men strive and they shall smite a pregnant woman, and her children come out, yet there is no injury, he shall certainly be punished accordingly as the woman’s husband lays upon him. And he shall give through the judges. </a:t>
            </a:r>
            <a:r>
              <a:rPr lang="en-ZA" sz="8800" b="1" i="1" dirty="0" smtClean="0">
                <a:solidFill>
                  <a:srgbClr val="004821"/>
                </a:solidFill>
              </a:rPr>
              <a:t>(Exodus 21:22)</a:t>
            </a:r>
          </a:p>
          <a:p>
            <a:pPr algn="just">
              <a:lnSpc>
                <a:spcPts val="2400"/>
              </a:lnSpc>
            </a:pPr>
            <a:r>
              <a:rPr lang="en-ZA" sz="8800" b="0" dirty="0" smtClean="0"/>
              <a:t>The Hebrew word </a:t>
            </a:r>
            <a:r>
              <a:rPr lang="en-ZA" sz="8800" b="0" i="1" dirty="0" smtClean="0"/>
              <a:t>“din” </a:t>
            </a:r>
            <a:r>
              <a:rPr lang="en-ZA" sz="8800" b="0" dirty="0" smtClean="0"/>
              <a:t>is most often about </a:t>
            </a:r>
            <a:r>
              <a:rPr lang="he-IL" sz="8800" b="0" dirty="0" smtClean="0"/>
              <a:t>יהוה</a:t>
            </a:r>
            <a:r>
              <a:rPr lang="en-ZA" sz="8800" b="0" dirty="0" smtClean="0"/>
              <a:t> making </a:t>
            </a:r>
            <a:r>
              <a:rPr lang="en-ZA" sz="8800" b="0" i="1" dirty="0" smtClean="0"/>
              <a:t>“judgments” </a:t>
            </a:r>
            <a:r>
              <a:rPr lang="en-ZA" sz="8800" b="0" dirty="0" smtClean="0"/>
              <a:t>thus the term </a:t>
            </a:r>
            <a:r>
              <a:rPr lang="en-ZA" sz="8800" b="0" i="1" dirty="0" smtClean="0"/>
              <a:t>“</a:t>
            </a:r>
            <a:r>
              <a:rPr lang="en-ZA" sz="8800" b="0" i="1" dirty="0" err="1" smtClean="0"/>
              <a:t>Beit</a:t>
            </a:r>
            <a:r>
              <a:rPr lang="en-ZA" sz="8800" b="0" i="1" dirty="0" smtClean="0"/>
              <a:t> Din,” </a:t>
            </a:r>
            <a:r>
              <a:rPr lang="en-ZA" sz="8800" b="0" dirty="0" smtClean="0"/>
              <a:t>which means the </a:t>
            </a:r>
            <a:r>
              <a:rPr lang="en-ZA" sz="8800" b="0" i="1" dirty="0" smtClean="0"/>
              <a:t>“house of judgment”</a:t>
            </a:r>
            <a:r>
              <a:rPr lang="en-ZA" sz="8800" b="0" dirty="0" smtClean="0"/>
              <a:t>, based on elected judges making the determination of how to walk out Torah. Individuals do not always have the right to decide on grey areas. Torah gives the elders or the elected officials these responsibilities. Some examples of the word </a:t>
            </a:r>
            <a:r>
              <a:rPr lang="en-ZA" sz="8800" b="0" i="1" dirty="0" smtClean="0"/>
              <a:t>“din”</a:t>
            </a:r>
            <a:r>
              <a:rPr lang="en-ZA" sz="8800" b="0" dirty="0" smtClean="0"/>
              <a:t>:</a:t>
            </a:r>
          </a:p>
          <a:p>
            <a:pPr algn="ctr">
              <a:lnSpc>
                <a:spcPts val="2400"/>
              </a:lnSpc>
            </a:pPr>
            <a:r>
              <a:rPr lang="en-ZA" sz="8800" b="0" i="1" dirty="0" smtClean="0">
                <a:solidFill>
                  <a:srgbClr val="004821"/>
                </a:solidFill>
              </a:rPr>
              <a:t>For </a:t>
            </a:r>
            <a:r>
              <a:rPr lang="he-IL" sz="8800" b="0" i="1" dirty="0" smtClean="0">
                <a:solidFill>
                  <a:srgbClr val="004821"/>
                </a:solidFill>
              </a:rPr>
              <a:t>יהוה</a:t>
            </a:r>
            <a:r>
              <a:rPr lang="en-ZA" sz="8800" b="0" i="1" dirty="0" smtClean="0">
                <a:solidFill>
                  <a:srgbClr val="004821"/>
                </a:solidFill>
              </a:rPr>
              <a:t> rightly rules His people, And has compassion on His servants. </a:t>
            </a:r>
            <a:r>
              <a:rPr lang="en-US" sz="8800" b="1" i="1" dirty="0" smtClean="0">
                <a:solidFill>
                  <a:srgbClr val="004821"/>
                </a:solidFill>
              </a:rPr>
              <a:t>(Psalms 135:14)</a:t>
            </a:r>
          </a:p>
          <a:p>
            <a:pPr algn="ctr">
              <a:lnSpc>
                <a:spcPts val="2400"/>
              </a:lnSpc>
            </a:pPr>
            <a:r>
              <a:rPr lang="en-ZA" sz="8800" b="0" i="1" dirty="0" smtClean="0">
                <a:solidFill>
                  <a:srgbClr val="004821"/>
                </a:solidFill>
              </a:rPr>
              <a:t>“Thus said </a:t>
            </a:r>
            <a:r>
              <a:rPr lang="he-IL" sz="8800" b="0" i="1" dirty="0" smtClean="0">
                <a:solidFill>
                  <a:srgbClr val="004821"/>
                </a:solidFill>
              </a:rPr>
              <a:t>יהוה</a:t>
            </a:r>
            <a:r>
              <a:rPr lang="en-ZA" sz="8800" b="0" i="1" dirty="0" smtClean="0">
                <a:solidFill>
                  <a:srgbClr val="004821"/>
                </a:solidFill>
              </a:rPr>
              <a:t> of hosts, ‘If you walk in My ways, and if you guard My duty, then you shall also rule (judge) My house, and also guard My courts. And I shall give you access among these standing here. </a:t>
            </a:r>
            <a:r>
              <a:rPr lang="en-US" sz="8800" b="1" i="1" dirty="0" smtClean="0">
                <a:solidFill>
                  <a:srgbClr val="004821"/>
                </a:solidFill>
              </a:rPr>
              <a:t>(Zechariah 3:7)</a:t>
            </a:r>
          </a:p>
          <a:p>
            <a:endParaRPr lang="en-US" dirty="0" smtClean="0"/>
          </a:p>
          <a:p>
            <a:endParaRPr lang="en-US" i="1" dirty="0" smtClean="0">
              <a:solidFill>
                <a:srgbClr val="004821"/>
              </a:solidFill>
            </a:endParaRPr>
          </a:p>
          <a:p>
            <a:endParaRPr lang="en-US" dirty="0" smtClean="0"/>
          </a:p>
          <a:p>
            <a:pPr algn="just"/>
            <a:endParaRPr lang="en-ZA" b="0" dirty="0" smtClean="0"/>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11560" y="0"/>
            <a:ext cx="7772400" cy="1470025"/>
          </a:xfrm>
        </p:spPr>
        <p:txBody>
          <a:bodyPr/>
          <a:lstStyle/>
          <a:p>
            <a:r>
              <a:rPr lang="en-ZA" dirty="0" smtClean="0"/>
              <a:t>MISHPAT’IM “Right Rulings</a:t>
            </a:r>
            <a:r>
              <a:rPr lang="en-US" dirty="0" smtClean="0"/>
              <a:t>”</a:t>
            </a:r>
            <a:endParaRPr lang="en-ZA" dirty="0"/>
          </a:p>
        </p:txBody>
      </p:sp>
      <p:sp>
        <p:nvSpPr>
          <p:cNvPr id="5" name="Subtitle 4"/>
          <p:cNvSpPr>
            <a:spLocks noGrp="1"/>
          </p:cNvSpPr>
          <p:nvPr>
            <p:ph type="subTitle" idx="1"/>
          </p:nvPr>
        </p:nvSpPr>
        <p:spPr>
          <a:xfrm>
            <a:off x="539552" y="5373216"/>
            <a:ext cx="8064896" cy="1484784"/>
          </a:xfrm>
        </p:spPr>
        <p:txBody>
          <a:bodyPr>
            <a:noAutofit/>
          </a:bodyPr>
          <a:lstStyle/>
          <a:p>
            <a:pPr>
              <a:lnSpc>
                <a:spcPts val="2400"/>
              </a:lnSpc>
            </a:pPr>
            <a:r>
              <a:rPr lang="en-ZA" b="1" dirty="0" smtClean="0"/>
              <a:t>TORAH: </a:t>
            </a:r>
            <a:r>
              <a:rPr lang="en-ZA" dirty="0" smtClean="0"/>
              <a:t>Exodus  20:1-24:18</a:t>
            </a:r>
          </a:p>
          <a:p>
            <a:pPr>
              <a:lnSpc>
                <a:spcPts val="2400"/>
              </a:lnSpc>
            </a:pPr>
            <a:r>
              <a:rPr lang="en-ZA" b="1" dirty="0" smtClean="0"/>
              <a:t>HAFTARAH: </a:t>
            </a:r>
            <a:r>
              <a:rPr lang="en-ZA" dirty="0" smtClean="0"/>
              <a:t>Jeremiah 34:8-22</a:t>
            </a:r>
          </a:p>
          <a:p>
            <a:pPr>
              <a:lnSpc>
                <a:spcPts val="2400"/>
              </a:lnSpc>
            </a:pPr>
            <a:r>
              <a:rPr lang="en-ZA" dirty="0" smtClean="0"/>
              <a:t> </a:t>
            </a:r>
            <a:r>
              <a:rPr lang="en-ZA" b="1" dirty="0" smtClean="0"/>
              <a:t>B’RIT CHADASHAH: </a:t>
            </a:r>
            <a:r>
              <a:rPr lang="en-ZA" sz="2000" dirty="0" smtClean="0"/>
              <a:t>Matthew 5:38-42, Hebrews 9:15-22</a:t>
            </a:r>
          </a:p>
          <a:p>
            <a:pPr>
              <a:lnSpc>
                <a:spcPts val="2400"/>
              </a:lnSpc>
            </a:pPr>
            <a:r>
              <a:rPr lang="en-ZA" sz="1600" b="1" i="1" dirty="0" smtClean="0">
                <a:solidFill>
                  <a:schemeClr val="accent5">
                    <a:lumMod val="50000"/>
                  </a:schemeClr>
                </a:solidFill>
              </a:rPr>
              <a:t>All references: The Scripture 1998+ unless otherwise noted</a:t>
            </a:r>
            <a:endParaRPr lang="en-ZA" sz="1800" b="1" dirty="0" smtClean="0">
              <a:solidFill>
                <a:schemeClr val="accent5">
                  <a:lumMod val="50000"/>
                </a:schemeClr>
              </a:solidFill>
            </a:endParaRPr>
          </a:p>
          <a:p>
            <a:pPr>
              <a:lnSpc>
                <a:spcPts val="2400"/>
              </a:lnSpc>
            </a:pPr>
            <a:endParaRPr lang="en-ZA" dirty="0" smtClean="0"/>
          </a:p>
          <a:p>
            <a:pPr>
              <a:lnSpc>
                <a:spcPts val="2500"/>
              </a:lnSpc>
            </a:pPr>
            <a:endParaRPr lang="en-ZA" dirty="0" smtClean="0"/>
          </a:p>
          <a:p>
            <a:pPr>
              <a:lnSpc>
                <a:spcPts val="2500"/>
              </a:lnSpc>
            </a:pPr>
            <a:endParaRPr lang="en-ZA" dirty="0" smtClean="0"/>
          </a:p>
          <a:p>
            <a:pPr>
              <a:lnSpc>
                <a:spcPts val="2500"/>
              </a:lnSpc>
            </a:pPr>
            <a:endParaRPr lang="en-ZA" dirty="0" smtClean="0"/>
          </a:p>
          <a:p>
            <a:pPr>
              <a:lnSpc>
                <a:spcPts val="2500"/>
              </a:lnSpc>
            </a:pPr>
            <a:r>
              <a:rPr lang="en-ZA" dirty="0" smtClean="0"/>
              <a:t/>
            </a:r>
            <a:br>
              <a:rPr lang="en-ZA" dirty="0" smtClean="0"/>
            </a:br>
            <a:endParaRPr lang="en-ZA" dirty="0" smtClean="0"/>
          </a:p>
          <a:p>
            <a:pPr>
              <a:lnSpc>
                <a:spcPts val="2500"/>
              </a:lnSpc>
            </a:pPr>
            <a:endParaRPr lang="en-ZA" dirty="0"/>
          </a:p>
        </p:txBody>
      </p:sp>
      <p:sp>
        <p:nvSpPr>
          <p:cNvPr id="8" name="Slide Number Placeholder 7"/>
          <p:cNvSpPr>
            <a:spLocks noGrp="1"/>
          </p:cNvSpPr>
          <p:nvPr>
            <p:ph type="sldNum" sz="quarter" idx="12"/>
          </p:nvPr>
        </p:nvSpPr>
        <p:spPr/>
        <p:txBody>
          <a:bodyPr/>
          <a:lstStyle/>
          <a:p>
            <a:fld id="{757FE7B4-5ECE-4941-A25E-1C41B54B892F}" type="slidenum">
              <a:rPr lang="en-ZA" smtClean="0"/>
              <a:pPr/>
              <a:t>3</a:t>
            </a:fld>
            <a:endParaRPr lang="en-ZA" dirty="0"/>
          </a:p>
        </p:txBody>
      </p:sp>
      <p:pic>
        <p:nvPicPr>
          <p:cNvPr id="7" name="Picture 6" descr="https://staticapp.icpsc.com/icp/loadimage.php/mogile/261268/c1272d9245c98cc3bb5fefeeab325b2f/image/jpeg"/>
          <p:cNvPicPr/>
          <p:nvPr/>
        </p:nvPicPr>
        <p:blipFill>
          <a:blip r:embed="rId2" cstate="print"/>
          <a:srcRect/>
          <a:stretch>
            <a:fillRect/>
          </a:stretch>
        </p:blipFill>
        <p:spPr bwMode="auto">
          <a:xfrm>
            <a:off x="1907704" y="1124744"/>
            <a:ext cx="5256584" cy="403244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SHAPHAT</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The Hebrew word </a:t>
            </a:r>
            <a:r>
              <a:rPr lang="en-ZA" b="0" i="1" dirty="0" smtClean="0"/>
              <a:t>“</a:t>
            </a:r>
            <a:r>
              <a:rPr lang="en-ZA" b="0" i="1" dirty="0" err="1" smtClean="0"/>
              <a:t>shaphat</a:t>
            </a:r>
            <a:r>
              <a:rPr lang="en-ZA" b="0" i="1" dirty="0" smtClean="0"/>
              <a:t>” </a:t>
            </a:r>
            <a:r>
              <a:rPr lang="en-ZA" b="0" dirty="0" smtClean="0"/>
              <a:t>refers to “judging sin”. An example of this is in </a:t>
            </a:r>
            <a:r>
              <a:rPr lang="en-ZA" i="1" dirty="0" smtClean="0">
                <a:solidFill>
                  <a:srgbClr val="004821"/>
                </a:solidFill>
              </a:rPr>
              <a:t>Genesis 18:25</a:t>
            </a:r>
            <a:r>
              <a:rPr lang="en-ZA" b="0" dirty="0" smtClean="0"/>
              <a:t> where Abraham calls Elohim a “</a:t>
            </a:r>
            <a:r>
              <a:rPr lang="en-ZA" b="0" i="1" dirty="0" smtClean="0"/>
              <a:t>Judge of all the earth”</a:t>
            </a:r>
            <a:r>
              <a:rPr lang="en-ZA" b="0" dirty="0" smtClean="0"/>
              <a:t>:</a:t>
            </a:r>
          </a:p>
          <a:p>
            <a:pPr algn="ctr">
              <a:lnSpc>
                <a:spcPts val="2300"/>
              </a:lnSpc>
            </a:pPr>
            <a:r>
              <a:rPr lang="en-ZA" b="0" i="1" dirty="0" smtClean="0">
                <a:solidFill>
                  <a:srgbClr val="004821"/>
                </a:solidFill>
              </a:rPr>
              <a:t>“Far be it from You to act in this way, to slay the righteous with the wrong, so that the righteous should be as the wrong. Far be it from You! Does the Judge of all the earth not do right?” </a:t>
            </a:r>
            <a:endParaRPr lang="en-ZA" i="1" dirty="0" smtClean="0">
              <a:solidFill>
                <a:srgbClr val="004821"/>
              </a:solidFill>
            </a:endParaRPr>
          </a:p>
          <a:p>
            <a:pPr algn="just">
              <a:lnSpc>
                <a:spcPts val="2300"/>
              </a:lnSpc>
            </a:pPr>
            <a:r>
              <a:rPr lang="en-ZA" b="0" dirty="0" smtClean="0"/>
              <a:t>In </a:t>
            </a:r>
            <a:r>
              <a:rPr lang="en-ZA" i="1" dirty="0" smtClean="0">
                <a:solidFill>
                  <a:srgbClr val="004821"/>
                </a:solidFill>
              </a:rPr>
              <a:t>Deuteronomy 1:16</a:t>
            </a:r>
            <a:r>
              <a:rPr lang="en-ZA" b="0" dirty="0" smtClean="0"/>
              <a:t>, Elohim instructs “judges” to “judge righteously”:</a:t>
            </a:r>
          </a:p>
          <a:p>
            <a:pPr algn="ctr">
              <a:lnSpc>
                <a:spcPts val="2300"/>
              </a:lnSpc>
            </a:pPr>
            <a:r>
              <a:rPr lang="en-ZA" b="0" i="1" dirty="0" smtClean="0">
                <a:solidFill>
                  <a:srgbClr val="004821"/>
                </a:solidFill>
              </a:rPr>
              <a:t>“And I commanded your judges at that time, saying, ‘When hearing between your brothers, judge righteously between a man and his brother or the stranger who is with him. </a:t>
            </a:r>
            <a:endParaRPr lang="en-ZA" dirty="0" smtClean="0"/>
          </a:p>
          <a:p>
            <a:pPr algn="just">
              <a:lnSpc>
                <a:spcPts val="2300"/>
              </a:lnSpc>
            </a:pPr>
            <a:r>
              <a:rPr lang="en-ZA" b="0" dirty="0" smtClean="0"/>
              <a:t>The name of our Torah </a:t>
            </a:r>
            <a:r>
              <a:rPr lang="en-ZA" b="0" dirty="0" err="1" smtClean="0"/>
              <a:t>parasha</a:t>
            </a:r>
            <a:r>
              <a:rPr lang="en-ZA" b="0" dirty="0" smtClean="0"/>
              <a:t> is </a:t>
            </a:r>
            <a:r>
              <a:rPr lang="en-ZA" b="0" dirty="0" err="1" smtClean="0"/>
              <a:t>Mishpatim</a:t>
            </a:r>
            <a:r>
              <a:rPr lang="en-ZA" b="0" dirty="0" smtClean="0"/>
              <a:t>/ Ordinances/ Judgments and is the plural of </a:t>
            </a:r>
            <a:r>
              <a:rPr lang="en-ZA" b="0" i="1" dirty="0" smtClean="0"/>
              <a:t>“</a:t>
            </a:r>
            <a:r>
              <a:rPr lang="en-ZA" b="0" i="1" dirty="0" err="1" smtClean="0"/>
              <a:t>mishpat</a:t>
            </a:r>
            <a:r>
              <a:rPr lang="en-ZA" b="0" i="1" dirty="0" smtClean="0"/>
              <a:t>/ordinance/judgment</a:t>
            </a:r>
            <a:r>
              <a:rPr lang="en-ZA" b="0" dirty="0" smtClean="0"/>
              <a:t>”. The root of </a:t>
            </a:r>
            <a:r>
              <a:rPr lang="en-ZA" b="0" i="1" dirty="0" smtClean="0"/>
              <a:t>“</a:t>
            </a:r>
            <a:r>
              <a:rPr lang="en-ZA" b="0" i="1" dirty="0" err="1" smtClean="0"/>
              <a:t>mishpat</a:t>
            </a:r>
            <a:r>
              <a:rPr lang="en-ZA" b="0" dirty="0" smtClean="0"/>
              <a:t>” is </a:t>
            </a:r>
            <a:r>
              <a:rPr lang="en-ZA" b="0" i="1" dirty="0" smtClean="0"/>
              <a:t>“</a:t>
            </a:r>
            <a:r>
              <a:rPr lang="en-ZA" b="0" i="1" dirty="0" err="1" smtClean="0"/>
              <a:t>shaphat</a:t>
            </a:r>
            <a:r>
              <a:rPr lang="en-ZA" b="0" dirty="0" smtClean="0"/>
              <a:t>”, which refers to </a:t>
            </a:r>
            <a:r>
              <a:rPr lang="en-ZA" b="0" i="1" dirty="0" smtClean="0"/>
              <a:t>“judging sin.” </a:t>
            </a:r>
            <a:r>
              <a:rPr lang="en-ZA" b="0" dirty="0" smtClean="0"/>
              <a:t>The </a:t>
            </a:r>
            <a:r>
              <a:rPr lang="en-ZA" b="0" i="1" dirty="0" smtClean="0"/>
              <a:t>“</a:t>
            </a:r>
            <a:r>
              <a:rPr lang="en-ZA" b="0" i="1" dirty="0" err="1" smtClean="0"/>
              <a:t>mishpatim</a:t>
            </a:r>
            <a:r>
              <a:rPr lang="en-ZA" b="0" dirty="0" smtClean="0"/>
              <a:t>”, these judgments which are listed for us in our </a:t>
            </a:r>
            <a:r>
              <a:rPr lang="en-ZA" b="0" dirty="0" err="1" smtClean="0"/>
              <a:t>parasha</a:t>
            </a:r>
            <a:r>
              <a:rPr lang="en-ZA" b="0" dirty="0" smtClean="0"/>
              <a:t>, are what is used by the </a:t>
            </a:r>
            <a:r>
              <a:rPr lang="en-ZA" b="0" i="1" dirty="0" smtClean="0"/>
              <a:t>“judge</a:t>
            </a:r>
            <a:r>
              <a:rPr lang="en-ZA" b="0" dirty="0" smtClean="0"/>
              <a:t>” to </a:t>
            </a:r>
            <a:r>
              <a:rPr lang="en-ZA" b="0" i="1" dirty="0" smtClean="0"/>
              <a:t>“judge sin.” </a:t>
            </a:r>
            <a:r>
              <a:rPr lang="en-ZA" b="0" dirty="0" smtClean="0"/>
              <a:t>In other words, these are rules for the judges to use in making fair resolutions and not </a:t>
            </a:r>
            <a:r>
              <a:rPr lang="en-ZA" b="0" dirty="0" err="1" smtClean="0"/>
              <a:t>ls</a:t>
            </a:r>
            <a:r>
              <a:rPr lang="en-ZA" b="0" dirty="0" smtClean="0"/>
              <a:t> for taking the law into their own hands.</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NEW TESTAMENT</a:t>
            </a:r>
            <a:endParaRPr lang="en-ZA" dirty="0"/>
          </a:p>
        </p:txBody>
      </p:sp>
      <p:sp>
        <p:nvSpPr>
          <p:cNvPr id="3" name="Content Placeholder 2"/>
          <p:cNvSpPr>
            <a:spLocks noGrp="1"/>
          </p:cNvSpPr>
          <p:nvPr>
            <p:ph idx="1"/>
          </p:nvPr>
        </p:nvSpPr>
        <p:spPr/>
        <p:txBody>
          <a:bodyPr>
            <a:noAutofit/>
          </a:bodyPr>
          <a:lstStyle/>
          <a:p>
            <a:pPr algn="ctr">
              <a:lnSpc>
                <a:spcPts val="2500"/>
              </a:lnSpc>
            </a:pPr>
            <a:r>
              <a:rPr lang="en-ZA" b="0" i="1" dirty="0" smtClean="0">
                <a:solidFill>
                  <a:srgbClr val="004821"/>
                </a:solidFill>
              </a:rPr>
              <a:t>“Do not judge, lest you be judged. “For with what judgment you judge, you shall be judged. And with the same measure you use, it shall be measured to you. “And why do you look at the splinter in your brother’s eye, but do not notice the plank in your own eye? “Or how is it that you say to your brother, ‘Let me remove the splinter out of your eye,’ and see, a plank is in your own eye? “Hypocrite! First remove the plank from your own eye, and then you shall see clearly to remove the splinter out of your brother’s eye. </a:t>
            </a:r>
            <a:r>
              <a:rPr lang="en-ZA" b="1" i="1" dirty="0" smtClean="0">
                <a:solidFill>
                  <a:srgbClr val="004821"/>
                </a:solidFill>
              </a:rPr>
              <a:t>(Matthew 7:1-5)</a:t>
            </a:r>
          </a:p>
          <a:p>
            <a:pPr algn="just">
              <a:lnSpc>
                <a:spcPts val="2500"/>
              </a:lnSpc>
            </a:pPr>
            <a:r>
              <a:rPr lang="en-ZA" b="0" dirty="0" smtClean="0"/>
              <a:t>These verses simply mean, </a:t>
            </a:r>
            <a:r>
              <a:rPr lang="en-ZA" b="0" i="1" dirty="0" smtClean="0"/>
              <a:t>“do not place yourself in the position reserved for the elected judges  or in the position of the Almighty.” </a:t>
            </a:r>
            <a:r>
              <a:rPr lang="en-ZA" b="0" dirty="0" smtClean="0"/>
              <a:t>Before we try to force correction upon a brother/sister for what WE perceive to be a sin, we should consider that we often do not have the right perspective on the situation. Are we able to judge another’s motives? Do we have a critical spirit? We must not be prejudiced by making a judgment before we have the proper basis or are in the position.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b="0" dirty="0" smtClean="0"/>
              <a:t>יהושע</a:t>
            </a:r>
            <a:endParaRPr lang="en-ZA" sz="4800" dirty="0"/>
          </a:p>
        </p:txBody>
      </p:sp>
      <p:sp>
        <p:nvSpPr>
          <p:cNvPr id="3" name="Content Placeholder 2"/>
          <p:cNvSpPr>
            <a:spLocks noGrp="1"/>
          </p:cNvSpPr>
          <p:nvPr>
            <p:ph idx="1"/>
          </p:nvPr>
        </p:nvSpPr>
        <p:spPr>
          <a:xfrm>
            <a:off x="395536" y="1600200"/>
            <a:ext cx="8291264" cy="5257800"/>
          </a:xfrm>
        </p:spPr>
        <p:txBody>
          <a:bodyPr>
            <a:normAutofit fontScale="25000" lnSpcReduction="20000"/>
          </a:bodyPr>
          <a:lstStyle/>
          <a:p>
            <a:pPr algn="ctr">
              <a:lnSpc>
                <a:spcPts val="2400"/>
              </a:lnSpc>
            </a:pPr>
            <a:r>
              <a:rPr lang="en-ZA" sz="8800" b="0" i="1" dirty="0" smtClean="0">
                <a:solidFill>
                  <a:srgbClr val="004821"/>
                </a:solidFill>
              </a:rPr>
              <a:t>And </a:t>
            </a:r>
            <a:r>
              <a:rPr lang="he-IL" sz="8800" b="0" i="1" dirty="0" smtClean="0">
                <a:solidFill>
                  <a:srgbClr val="004821"/>
                </a:solidFill>
              </a:rPr>
              <a:t>יהושע</a:t>
            </a:r>
            <a:r>
              <a:rPr lang="en-ZA" sz="8800" b="0" i="1" dirty="0" smtClean="0">
                <a:solidFill>
                  <a:srgbClr val="004821"/>
                </a:solidFill>
              </a:rPr>
              <a:t> went to the Mount of Olives. .. And having sat down, He was teaching them. And the scribes and Pharisees brought to Him a woman caught in adultery. And having set her in the midst, they said to Him, “Teacher, this woman was caught in the act of adultery. “And in the Torah </a:t>
            </a:r>
            <a:r>
              <a:rPr lang="en-ZA" sz="8800" b="0" i="1" dirty="0" err="1" smtClean="0">
                <a:solidFill>
                  <a:srgbClr val="004821"/>
                </a:solidFill>
              </a:rPr>
              <a:t>Mosheh</a:t>
            </a:r>
            <a:r>
              <a:rPr lang="en-ZA" sz="8800" b="0" i="1" dirty="0" smtClean="0">
                <a:solidFill>
                  <a:srgbClr val="004821"/>
                </a:solidFill>
              </a:rPr>
              <a:t> commanded us that such should be stoned. What then do You say?” And this they said, trying Him, so that they might accuse Him. But </a:t>
            </a:r>
            <a:r>
              <a:rPr lang="he-IL" sz="8800" b="0" i="1" dirty="0" smtClean="0">
                <a:solidFill>
                  <a:srgbClr val="004821"/>
                </a:solidFill>
              </a:rPr>
              <a:t>יהושע</a:t>
            </a:r>
            <a:r>
              <a:rPr lang="en-ZA" sz="8800" b="0" i="1" dirty="0" smtClean="0">
                <a:solidFill>
                  <a:srgbClr val="004821"/>
                </a:solidFill>
              </a:rPr>
              <a:t>, bending down, wrote on the ground with the finger, as though He did not hear. But as they kept on questioning Him, He straightened up and said to them, “He who is without sin among you, let him be the first to throw a stone at her.” And bending down again, He wrote on the ground. And when they heard it, being reproved by their conscience, went out one by one, beginning from the older ones until the last. And </a:t>
            </a:r>
            <a:r>
              <a:rPr lang="he-IL" sz="8800" b="0" i="1" dirty="0" smtClean="0">
                <a:solidFill>
                  <a:srgbClr val="004821"/>
                </a:solidFill>
              </a:rPr>
              <a:t>יהושע</a:t>
            </a:r>
            <a:r>
              <a:rPr lang="en-ZA" sz="8800" b="0" i="1" dirty="0" smtClean="0">
                <a:solidFill>
                  <a:srgbClr val="004821"/>
                </a:solidFill>
              </a:rPr>
              <a:t> was left alone, and the woman standing in the middle. And </a:t>
            </a:r>
            <a:r>
              <a:rPr lang="he-IL" sz="8800" b="0" i="1" dirty="0" smtClean="0">
                <a:solidFill>
                  <a:srgbClr val="004821"/>
                </a:solidFill>
              </a:rPr>
              <a:t>יהושע</a:t>
            </a:r>
            <a:r>
              <a:rPr lang="en-ZA" sz="8800" b="0" i="1" dirty="0" smtClean="0">
                <a:solidFill>
                  <a:srgbClr val="004821"/>
                </a:solidFill>
              </a:rPr>
              <a:t>, straightening up and seeing no one but the woman, said to her, “Woman, where are those accusers of yours? Did no one condemn you?” And she said, “No one, Master.” And </a:t>
            </a:r>
            <a:r>
              <a:rPr lang="he-IL" sz="8800" b="0" i="1" dirty="0" smtClean="0">
                <a:solidFill>
                  <a:srgbClr val="004821"/>
                </a:solidFill>
              </a:rPr>
              <a:t>יהושע</a:t>
            </a:r>
            <a:r>
              <a:rPr lang="en-ZA" sz="8800" b="0" i="1" dirty="0" smtClean="0">
                <a:solidFill>
                  <a:srgbClr val="004821"/>
                </a:solidFill>
              </a:rPr>
              <a:t> said to her, “Neither do I condemn you. Go and sin no more.” </a:t>
            </a:r>
            <a:r>
              <a:rPr lang="en-US" sz="8800" b="1" i="1" dirty="0" smtClean="0">
                <a:solidFill>
                  <a:srgbClr val="004821"/>
                </a:solidFill>
              </a:rPr>
              <a:t>(John 8:1-11)</a:t>
            </a:r>
          </a:p>
          <a:p>
            <a:pPr>
              <a:lnSpc>
                <a:spcPts val="2400"/>
              </a:lnSpc>
            </a:pPr>
            <a:endParaRPr lang="en-US" sz="2800" dirty="0" smtClean="0"/>
          </a:p>
          <a:p>
            <a:pPr algn="just"/>
            <a:endParaRPr lang="en-ZA" b="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b="0" dirty="0" smtClean="0"/>
              <a:t>יהושע</a:t>
            </a:r>
            <a:r>
              <a:rPr lang="en-ZA" b="0" dirty="0" smtClean="0"/>
              <a:t> JUDGES</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500"/>
              </a:lnSpc>
            </a:pPr>
            <a:r>
              <a:rPr lang="en-ZA" sz="8800" b="0" dirty="0" smtClean="0"/>
              <a:t>Notice the different types of “judging” done by </a:t>
            </a:r>
            <a:r>
              <a:rPr lang="he-IL" sz="8800" b="0" dirty="0" smtClean="0"/>
              <a:t>יהושע </a:t>
            </a:r>
            <a:r>
              <a:rPr lang="en-ZA" sz="8800" b="0" dirty="0" smtClean="0"/>
              <a:t>:</a:t>
            </a:r>
          </a:p>
          <a:p>
            <a:pPr marL="273050" indent="-273050" algn="just">
              <a:lnSpc>
                <a:spcPts val="2500"/>
              </a:lnSpc>
              <a:buFont typeface="Arial" pitchFamily="34" charset="0"/>
              <a:buChar char="•"/>
            </a:pPr>
            <a:r>
              <a:rPr lang="en-ZA" sz="8800" b="0" dirty="0" smtClean="0"/>
              <a:t>He properly judges or discerns the sin (implied when He tells her to sin no more)</a:t>
            </a:r>
          </a:p>
          <a:p>
            <a:pPr marL="273050" indent="-273050" algn="just">
              <a:lnSpc>
                <a:spcPts val="2500"/>
              </a:lnSpc>
              <a:buFont typeface="Arial" pitchFamily="34" charset="0"/>
              <a:buChar char="•"/>
            </a:pPr>
            <a:r>
              <a:rPr lang="en-ZA" sz="8800" b="0" dirty="0" smtClean="0"/>
              <a:t>He properly judges (discerns) the appropriate response</a:t>
            </a:r>
          </a:p>
          <a:p>
            <a:pPr marL="273050" indent="-273050" algn="just">
              <a:lnSpc>
                <a:spcPts val="2500"/>
              </a:lnSpc>
              <a:buFont typeface="Arial" pitchFamily="34" charset="0"/>
              <a:buChar char="•"/>
            </a:pPr>
            <a:r>
              <a:rPr lang="en-ZA" sz="8800" b="0" dirty="0" smtClean="0"/>
              <a:t>He does not </a:t>
            </a:r>
            <a:r>
              <a:rPr lang="en-ZA" sz="8800" b="0" i="1" dirty="0" smtClean="0"/>
              <a:t>“judge” </a:t>
            </a:r>
            <a:r>
              <a:rPr lang="en-ZA" sz="8800" b="0" dirty="0" smtClean="0"/>
              <a:t>the woman because at this time, He is not the One in position to make the </a:t>
            </a:r>
            <a:r>
              <a:rPr lang="en-ZA" sz="8800" b="0" i="1" dirty="0" smtClean="0"/>
              <a:t>“judgment”.</a:t>
            </a:r>
          </a:p>
          <a:p>
            <a:pPr marL="273050" indent="-273050" algn="just">
              <a:lnSpc>
                <a:spcPts val="2500"/>
              </a:lnSpc>
            </a:pPr>
            <a:r>
              <a:rPr lang="en-ZA" sz="8800" b="0" dirty="0" smtClean="0"/>
              <a:t>In other words, He is following Torah. </a:t>
            </a:r>
          </a:p>
          <a:p>
            <a:pPr>
              <a:lnSpc>
                <a:spcPts val="2500"/>
              </a:lnSpc>
            </a:pPr>
            <a:r>
              <a:rPr lang="en-ZA" sz="8800" b="0" dirty="0" smtClean="0"/>
              <a:t>Justice in the Torah faith flows from the experience of injustice at the hands of the Egyptians. </a:t>
            </a:r>
            <a:r>
              <a:rPr lang="he-IL" sz="8800" b="0" dirty="0" smtClean="0"/>
              <a:t>יהוה</a:t>
            </a:r>
            <a:r>
              <a:rPr lang="en-ZA" sz="8800" b="0" dirty="0" smtClean="0"/>
              <a:t> is giving them a radically different type of society. The laws are meant to be impartially administered, treating all fairly. </a:t>
            </a:r>
            <a:r>
              <a:rPr lang="en-ZA" sz="8800" b="0" i="1" dirty="0" smtClean="0">
                <a:solidFill>
                  <a:srgbClr val="004821"/>
                </a:solidFill>
              </a:rPr>
              <a:t>...“And do not favour a poor man in his strife. </a:t>
            </a:r>
            <a:r>
              <a:rPr lang="en-ZA" sz="8800" b="1" i="1" dirty="0" smtClean="0">
                <a:solidFill>
                  <a:srgbClr val="004821"/>
                </a:solidFill>
              </a:rPr>
              <a:t>(Exodus 23:3)</a:t>
            </a:r>
          </a:p>
          <a:p>
            <a:pPr algn="just">
              <a:lnSpc>
                <a:spcPts val="2500"/>
              </a:lnSpc>
            </a:pPr>
            <a:r>
              <a:rPr lang="en-ZA" sz="8800" b="0" dirty="0" smtClean="0"/>
              <a:t>In fact Torah belonged equally to the entire congregation of Israel: </a:t>
            </a:r>
          </a:p>
          <a:p>
            <a:pPr algn="ctr">
              <a:lnSpc>
                <a:spcPts val="2500"/>
              </a:lnSpc>
            </a:pPr>
            <a:r>
              <a:rPr lang="en-ZA" sz="8800" b="0" i="1" dirty="0" err="1" smtClean="0">
                <a:solidFill>
                  <a:srgbClr val="004821"/>
                </a:solidFill>
              </a:rPr>
              <a:t>Mosheh</a:t>
            </a:r>
            <a:r>
              <a:rPr lang="en-ZA" sz="8800" b="0" i="1" dirty="0" smtClean="0">
                <a:solidFill>
                  <a:srgbClr val="004821"/>
                </a:solidFill>
              </a:rPr>
              <a:t> commanded us a Torah, an inheritance of the assembly of </a:t>
            </a:r>
            <a:r>
              <a:rPr lang="en-ZA" sz="8800" b="0" i="1" dirty="0" err="1" smtClean="0">
                <a:solidFill>
                  <a:srgbClr val="004821"/>
                </a:solidFill>
              </a:rPr>
              <a:t>Yaʽaqob</a:t>
            </a:r>
            <a:r>
              <a:rPr lang="en-ZA" sz="8800" b="0" i="1" dirty="0" smtClean="0">
                <a:solidFill>
                  <a:srgbClr val="004821"/>
                </a:solidFill>
              </a:rPr>
              <a:t>̱. </a:t>
            </a:r>
            <a:r>
              <a:rPr lang="en-ZA" sz="8800" b="1" i="1" dirty="0" smtClean="0">
                <a:solidFill>
                  <a:srgbClr val="004821"/>
                </a:solidFill>
              </a:rPr>
              <a:t>(Deuteronomy 33:4)</a:t>
            </a:r>
          </a:p>
          <a:p>
            <a:endParaRPr lang="en-ZA" dirty="0" smtClean="0"/>
          </a:p>
          <a:p>
            <a:endParaRPr lang="en-ZA" i="1" dirty="0" smtClean="0">
              <a:solidFill>
                <a:srgbClr val="004821"/>
              </a:solidFill>
            </a:endParaRPr>
          </a:p>
          <a:p>
            <a:endParaRPr lang="en-ZA" dirty="0" smtClean="0"/>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FREEDOM</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In the first century, Josephus would write that:</a:t>
            </a:r>
          </a:p>
          <a:p>
            <a:pPr>
              <a:lnSpc>
                <a:spcPts val="2300"/>
              </a:lnSpc>
            </a:pPr>
            <a:r>
              <a:rPr lang="en-ZA" b="0" i="1" dirty="0" smtClean="0">
                <a:solidFill>
                  <a:srgbClr val="C00000"/>
                </a:solidFill>
              </a:rPr>
              <a:t>“should any one of our nation be asked about our laws, he will repeat them as readily as his own name. The result of our thorough education in our laws from the very dawn of Intelligence is that they are, as it were, engraved on our souls. Hence to break them is rare, and no one can evade punishment by the excuse of ignorance.” </a:t>
            </a:r>
          </a:p>
          <a:p>
            <a:pPr algn="just">
              <a:lnSpc>
                <a:spcPts val="2300"/>
              </a:lnSpc>
            </a:pPr>
            <a:r>
              <a:rPr lang="he-IL" b="0" dirty="0" smtClean="0"/>
              <a:t>יהוה</a:t>
            </a:r>
            <a:r>
              <a:rPr lang="en-ZA" b="0" dirty="0" smtClean="0"/>
              <a:t>is teaching us how to KEEP our freedom by entering into a holy lifestyle. We will learn to appreciate our freedom by applying Torah in all aspects of our lives. This “freedom” comes with the price of being responsible to the </a:t>
            </a:r>
            <a:r>
              <a:rPr lang="en-ZA" b="0" i="1" dirty="0" smtClean="0"/>
              <a:t>“freedom Giver.” </a:t>
            </a:r>
            <a:r>
              <a:rPr lang="en-ZA" b="0" dirty="0" smtClean="0"/>
              <a:t>From the beginning, it was never meant to be a burden.</a:t>
            </a:r>
          </a:p>
          <a:p>
            <a:pPr algn="ctr">
              <a:lnSpc>
                <a:spcPts val="2300"/>
              </a:lnSpc>
            </a:pPr>
            <a:r>
              <a:rPr lang="en-ZA" b="0" i="1" dirty="0" smtClean="0">
                <a:solidFill>
                  <a:srgbClr val="004821"/>
                </a:solidFill>
              </a:rPr>
              <a:t>In the freedom with which Messiah has made us free, stand firm, then, and do not again be held with a yoke of slavery</a:t>
            </a:r>
            <a:r>
              <a:rPr lang="en-ZA" i="1" dirty="0" smtClean="0">
                <a:solidFill>
                  <a:srgbClr val="004821"/>
                </a:solidFill>
              </a:rPr>
              <a:t>. </a:t>
            </a:r>
            <a:r>
              <a:rPr lang="en-ZA" b="0" i="1" dirty="0" smtClean="0">
                <a:solidFill>
                  <a:srgbClr val="004821"/>
                </a:solidFill>
              </a:rPr>
              <a:t>(referring to the bondage of sin)</a:t>
            </a:r>
            <a:r>
              <a:rPr lang="en-ZA" i="1" dirty="0" smtClean="0">
                <a:solidFill>
                  <a:srgbClr val="004821"/>
                </a:solidFill>
              </a:rPr>
              <a:t> </a:t>
            </a:r>
            <a:r>
              <a:rPr lang="en-ZA" b="1" i="1" dirty="0" smtClean="0">
                <a:solidFill>
                  <a:srgbClr val="004821"/>
                </a:solidFill>
              </a:rPr>
              <a:t>(Galatians 5:1)</a:t>
            </a:r>
          </a:p>
          <a:p>
            <a:pPr algn="ctr">
              <a:lnSpc>
                <a:spcPts val="2300"/>
              </a:lnSpc>
            </a:pPr>
            <a:r>
              <a:rPr lang="en-ZA" b="0" i="1" dirty="0" smtClean="0">
                <a:solidFill>
                  <a:srgbClr val="004821"/>
                </a:solidFill>
              </a:rPr>
              <a:t>For this is the love for Elohim, that we guard His commands, and His commands are not heavy</a:t>
            </a:r>
            <a:r>
              <a:rPr lang="en-ZA" i="1" dirty="0" smtClean="0">
                <a:solidFill>
                  <a:srgbClr val="004821"/>
                </a:solidFill>
              </a:rPr>
              <a:t>, </a:t>
            </a:r>
            <a:r>
              <a:rPr lang="en-ZA" b="1" i="1" dirty="0" smtClean="0">
                <a:solidFill>
                  <a:srgbClr val="004821"/>
                </a:solidFill>
              </a:rPr>
              <a:t>(1 John 5:3)</a:t>
            </a:r>
          </a:p>
          <a:p>
            <a:pPr>
              <a:lnSpc>
                <a:spcPts val="2300"/>
              </a:lnSpc>
            </a:pPr>
            <a:endParaRPr lang="en-ZA" dirty="0" smtClean="0"/>
          </a:p>
          <a:p>
            <a:pPr>
              <a:lnSpc>
                <a:spcPts val="2300"/>
              </a:lnSpc>
            </a:pPr>
            <a:endParaRPr lang="en-ZA" b="0"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LAW AND LOVE</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Rabbi Jonathan Sacks compares laws with love:</a:t>
            </a:r>
          </a:p>
          <a:p>
            <a:pPr>
              <a:lnSpc>
                <a:spcPts val="2300"/>
              </a:lnSpc>
            </a:pPr>
            <a:r>
              <a:rPr lang="en-ZA" b="0" i="1" dirty="0" smtClean="0">
                <a:solidFill>
                  <a:srgbClr val="C00000"/>
                </a:solidFill>
              </a:rPr>
              <a:t>“Judaism is a religion of law – not because it does not believe in love (You shall love the Lord you G-d, You shall love your </a:t>
            </a:r>
            <a:r>
              <a:rPr lang="en-ZA" b="0" i="1" dirty="0" err="1" smtClean="0">
                <a:solidFill>
                  <a:srgbClr val="C00000"/>
                </a:solidFill>
              </a:rPr>
              <a:t>neighbor</a:t>
            </a:r>
            <a:r>
              <a:rPr lang="en-ZA" b="0" i="1" dirty="0" smtClean="0">
                <a:solidFill>
                  <a:srgbClr val="C00000"/>
                </a:solidFill>
              </a:rPr>
              <a:t> as yourself) but because, without justice, neither love nor liberty nor human life itself can flourish. Love alone does not free a slave from his or her chains.”</a:t>
            </a:r>
          </a:p>
          <a:p>
            <a:pPr algn="just">
              <a:lnSpc>
                <a:spcPts val="2300"/>
              </a:lnSpc>
            </a:pPr>
            <a:r>
              <a:rPr lang="en-ZA" b="0" dirty="0" smtClean="0"/>
              <a:t>In the world  we have literally hundreds of thousands of laws which govern and regulate social interactions. Laws ensure that our selfish drives for possessions and power are held in check, deterring us from otherwise exercising our often unbridled and selfish passions. Laws set up a method of restitution when someone damages another’s person or property. Lawless societies breed anarchy. Laws are an absolute necessity for a free society.</a:t>
            </a:r>
          </a:p>
          <a:p>
            <a:pPr algn="just">
              <a:lnSpc>
                <a:spcPts val="2300"/>
              </a:lnSpc>
            </a:pPr>
            <a:r>
              <a:rPr lang="en-ZA" b="0" dirty="0" smtClean="0"/>
              <a:t>Jewish Rabbi </a:t>
            </a:r>
            <a:r>
              <a:rPr lang="en-ZA" b="0" dirty="0" err="1" smtClean="0"/>
              <a:t>Ibn</a:t>
            </a:r>
            <a:r>
              <a:rPr lang="en-ZA" b="0" dirty="0" smtClean="0"/>
              <a:t> Ezra (12 century Spain) taught that the truest measure of a moral system is how it relates to the weakest and most vulnerable members of that society, those who typically lack the natural protections that come with fame and fortune.</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MITVOTZ </a:t>
            </a:r>
            <a:r>
              <a:rPr lang="en-ZA" sz="2400" b="0" dirty="0" smtClean="0"/>
              <a:t>CON’T</a:t>
            </a:r>
            <a:endParaRPr lang="en-ZA" sz="2400" b="0" dirty="0"/>
          </a:p>
        </p:txBody>
      </p:sp>
      <p:sp>
        <p:nvSpPr>
          <p:cNvPr id="3" name="Content Placeholder 2"/>
          <p:cNvSpPr>
            <a:spLocks noGrp="1"/>
          </p:cNvSpPr>
          <p:nvPr>
            <p:ph idx="1"/>
          </p:nvPr>
        </p:nvSpPr>
        <p:spPr/>
        <p:txBody>
          <a:bodyPr>
            <a:normAutofit fontScale="25000" lnSpcReduction="20000"/>
          </a:bodyPr>
          <a:lstStyle/>
          <a:p>
            <a:pPr algn="ctr">
              <a:lnSpc>
                <a:spcPts val="2400"/>
              </a:lnSpc>
            </a:pPr>
            <a:r>
              <a:rPr lang="en-ZA" sz="8800" b="0" i="1" dirty="0" smtClean="0">
                <a:solidFill>
                  <a:srgbClr val="004821"/>
                </a:solidFill>
              </a:rPr>
              <a:t>“When a man steals an ox or a sheep, and shall slaughter it or sell it, he repays five cattle for an ox and four sheep for a sheep</a:t>
            </a:r>
            <a:r>
              <a:rPr lang="en-ZA" sz="8800" b="1" i="1" dirty="0" smtClean="0">
                <a:solidFill>
                  <a:srgbClr val="004821"/>
                </a:solidFill>
              </a:rPr>
              <a:t>. (Exodus 22:1)</a:t>
            </a:r>
          </a:p>
          <a:p>
            <a:pPr algn="just">
              <a:lnSpc>
                <a:spcPts val="2400"/>
              </a:lnSpc>
            </a:pPr>
            <a:r>
              <a:rPr lang="en-ZA" sz="8800" b="0" dirty="0" smtClean="0"/>
              <a:t>Cattle were considered premium property by the Israelites. The matter was not taken lightly as Oxen were necessary for farming and transportation, valuable. Justice was served by the thief making ample restitution, even over-compensating for losses.</a:t>
            </a:r>
          </a:p>
          <a:p>
            <a:pPr algn="ctr">
              <a:lnSpc>
                <a:spcPts val="2400"/>
              </a:lnSpc>
            </a:pPr>
            <a:r>
              <a:rPr lang="en-ZA" sz="8800" b="0" i="1" dirty="0" smtClean="0">
                <a:solidFill>
                  <a:srgbClr val="004821"/>
                </a:solidFill>
              </a:rPr>
              <a:t>“And when a man entices a maiden who is not engaged, and lies with her, he shall certainly pay the bride-price for her to be his wife.  </a:t>
            </a:r>
            <a:r>
              <a:rPr lang="en-ZA" sz="8800" b="1" i="1" dirty="0" smtClean="0">
                <a:solidFill>
                  <a:srgbClr val="004821"/>
                </a:solidFill>
              </a:rPr>
              <a:t>(Exodus 22:16)</a:t>
            </a:r>
          </a:p>
          <a:p>
            <a:pPr algn="just">
              <a:lnSpc>
                <a:spcPts val="2400"/>
              </a:lnSpc>
            </a:pPr>
            <a:r>
              <a:rPr lang="en-ZA" sz="8800" b="0" dirty="0" smtClean="0"/>
              <a:t>In Israel, the damsel's father was paid fifty shekels of silver (Deut. 22:29) for his approval of marriage. If the father agreed to the union, the man was forced to marry the woman he had seduced, and he could not put her away afterwards. If the father disapproved the marriage, the seducer was compelled to pay a very handsome sum of money which would become a rich dowry for the offended maid, and help restore her dignity and attractiveness to other suitors.</a:t>
            </a:r>
          </a:p>
          <a:p>
            <a:pPr algn="just"/>
            <a:endParaRPr lang="en-ZA" sz="7400" b="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MITVOTZ </a:t>
            </a:r>
            <a:r>
              <a:rPr lang="en-ZA" sz="2400" b="0" dirty="0" smtClean="0"/>
              <a:t>CON’T</a:t>
            </a:r>
            <a:endParaRPr lang="en-ZA" sz="2400" b="0" dirty="0"/>
          </a:p>
        </p:txBody>
      </p:sp>
      <p:sp>
        <p:nvSpPr>
          <p:cNvPr id="3" name="Content Placeholder 2"/>
          <p:cNvSpPr>
            <a:spLocks noGrp="1"/>
          </p:cNvSpPr>
          <p:nvPr>
            <p:ph idx="1"/>
          </p:nvPr>
        </p:nvSpPr>
        <p:spPr/>
        <p:txBody>
          <a:bodyPr>
            <a:noAutofit/>
          </a:bodyPr>
          <a:lstStyle/>
          <a:p>
            <a:pPr algn="ctr">
              <a:lnSpc>
                <a:spcPts val="2100"/>
              </a:lnSpc>
            </a:pPr>
            <a:r>
              <a:rPr lang="en-ZA" b="0" i="1" dirty="0" smtClean="0">
                <a:solidFill>
                  <a:srgbClr val="004821"/>
                </a:solidFill>
              </a:rPr>
              <a:t>“Do not allow a practiser of witchcraft to live. </a:t>
            </a:r>
            <a:r>
              <a:rPr lang="en-ZA" b="1" i="1" dirty="0" smtClean="0">
                <a:solidFill>
                  <a:srgbClr val="004821"/>
                </a:solidFill>
              </a:rPr>
              <a:t>(Exodus 22:18)</a:t>
            </a:r>
          </a:p>
          <a:p>
            <a:pPr algn="just">
              <a:lnSpc>
                <a:spcPts val="2100"/>
              </a:lnSpc>
            </a:pPr>
            <a:r>
              <a:rPr lang="en-ZA" b="0" dirty="0" smtClean="0"/>
              <a:t>The practice of witchcraft was considered rebellion against Elohim. Such quasi-religious customs were in league with demonic power and inspiration, seduced the ignorant and gullible into occult beliefs and the fringes of the nether world, and adamantly opposed and reviled </a:t>
            </a:r>
            <a:r>
              <a:rPr lang="he-IL" b="0" dirty="0" smtClean="0"/>
              <a:t>יהוה</a:t>
            </a:r>
            <a:r>
              <a:rPr lang="en-ZA" b="0" dirty="0" smtClean="0"/>
              <a:t> and His truth. Therefore, wizards (Lev. 19:31) and witches were, under Israelite law: </a:t>
            </a:r>
          </a:p>
          <a:p>
            <a:pPr marL="457200" indent="-457200" algn="just">
              <a:lnSpc>
                <a:spcPts val="2100"/>
              </a:lnSpc>
              <a:buAutoNum type="alphaLcParenBoth"/>
            </a:pPr>
            <a:r>
              <a:rPr lang="en-ZA" b="0" dirty="0" smtClean="0"/>
              <a:t>idolaters and blasphemers, </a:t>
            </a:r>
          </a:p>
          <a:p>
            <a:pPr marL="457200" indent="-457200" algn="just">
              <a:lnSpc>
                <a:spcPts val="2100"/>
              </a:lnSpc>
              <a:buAutoNum type="alphaLcParenBoth"/>
            </a:pPr>
            <a:r>
              <a:rPr lang="en-ZA" b="0" dirty="0" smtClean="0"/>
              <a:t>an offense to the Almighty, </a:t>
            </a:r>
          </a:p>
          <a:p>
            <a:pPr marL="457200" indent="-457200" algn="just">
              <a:lnSpc>
                <a:spcPts val="2100"/>
              </a:lnSpc>
              <a:buAutoNum type="alphaLcParenBoth"/>
            </a:pPr>
            <a:r>
              <a:rPr lang="en-ZA" b="0" dirty="0" smtClean="0"/>
              <a:t>a threat to a holy society, and </a:t>
            </a:r>
          </a:p>
          <a:p>
            <a:pPr marL="457200" indent="-457200" algn="just">
              <a:lnSpc>
                <a:spcPts val="2100"/>
              </a:lnSpc>
              <a:buAutoNum type="alphaLcParenBoth"/>
            </a:pPr>
            <a:r>
              <a:rPr lang="en-ZA" b="0" dirty="0" smtClean="0"/>
              <a:t>blights that, for the sake of the community's spiritual and emotional health, had to be exterminated. </a:t>
            </a:r>
          </a:p>
          <a:p>
            <a:pPr algn="just">
              <a:lnSpc>
                <a:spcPts val="2100"/>
              </a:lnSpc>
            </a:pPr>
            <a:r>
              <a:rPr lang="en-ZA" b="0" dirty="0" smtClean="0"/>
              <a:t>Those found guilty of such things were subject to execution. This fate also awaited those who would lie with a beast (v. 18), or sacrifice to any "</a:t>
            </a:r>
            <a:r>
              <a:rPr lang="en-ZA" b="0" i="1" dirty="0" smtClean="0"/>
              <a:t>god" </a:t>
            </a:r>
            <a:r>
              <a:rPr lang="en-ZA" b="0" dirty="0" smtClean="0"/>
              <a:t>(v. 20). Such were capital crimes. Dealing with the guilty in this severe way was actually the most merciful for all concerned.</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STRANGER</a:t>
            </a:r>
            <a:endParaRPr lang="en-ZA" dirty="0"/>
          </a:p>
        </p:txBody>
      </p:sp>
      <p:sp>
        <p:nvSpPr>
          <p:cNvPr id="3" name="Content Placeholder 2"/>
          <p:cNvSpPr>
            <a:spLocks noGrp="1"/>
          </p:cNvSpPr>
          <p:nvPr>
            <p:ph idx="1"/>
          </p:nvPr>
        </p:nvSpPr>
        <p:spPr>
          <a:xfrm>
            <a:off x="467544" y="1600200"/>
            <a:ext cx="8219256" cy="5257800"/>
          </a:xfrm>
        </p:spPr>
        <p:txBody>
          <a:bodyPr>
            <a:normAutofit fontScale="25000" lnSpcReduction="20000"/>
          </a:bodyPr>
          <a:lstStyle/>
          <a:p>
            <a:pPr algn="ctr">
              <a:lnSpc>
                <a:spcPts val="2100"/>
              </a:lnSpc>
            </a:pPr>
            <a:r>
              <a:rPr lang="en-ZA" sz="9600" b="0" i="1" dirty="0" smtClean="0">
                <a:solidFill>
                  <a:srgbClr val="004821"/>
                </a:solidFill>
              </a:rPr>
              <a:t>“Do not tread down a sojourner or oppress him, for you were sojourners in the land of </a:t>
            </a:r>
            <a:r>
              <a:rPr lang="en-ZA" sz="9600" b="0" i="1" dirty="0" err="1" smtClean="0">
                <a:solidFill>
                  <a:srgbClr val="004821"/>
                </a:solidFill>
              </a:rPr>
              <a:t>Mitsrayim</a:t>
            </a:r>
            <a:r>
              <a:rPr lang="en-ZA" sz="9600" b="0" i="1" dirty="0" smtClean="0">
                <a:solidFill>
                  <a:srgbClr val="004821"/>
                </a:solidFill>
              </a:rPr>
              <a:t>. </a:t>
            </a:r>
            <a:r>
              <a:rPr lang="en-ZA" sz="9600" i="1" dirty="0" smtClean="0">
                <a:solidFill>
                  <a:srgbClr val="004821"/>
                </a:solidFill>
              </a:rPr>
              <a:t>(Exodus 22:21) </a:t>
            </a:r>
            <a:r>
              <a:rPr lang="en-ZA" sz="9600" b="0" dirty="0" smtClean="0"/>
              <a:t>and </a:t>
            </a:r>
            <a:r>
              <a:rPr lang="en-ZA" sz="9600" b="0" i="1" dirty="0" smtClean="0">
                <a:solidFill>
                  <a:srgbClr val="004821"/>
                </a:solidFill>
              </a:rPr>
              <a:t>“And do not oppress a sojourner, as you yourselves know the heart of a sojourner, because you were sojourners in the land of </a:t>
            </a:r>
            <a:r>
              <a:rPr lang="en-ZA" sz="9600" b="0" i="1" dirty="0" err="1" smtClean="0">
                <a:solidFill>
                  <a:srgbClr val="004821"/>
                </a:solidFill>
              </a:rPr>
              <a:t>Mitsrayim</a:t>
            </a:r>
            <a:r>
              <a:rPr lang="en-ZA" sz="9600" b="0" i="1" dirty="0" smtClean="0">
                <a:solidFill>
                  <a:srgbClr val="004821"/>
                </a:solidFill>
              </a:rPr>
              <a:t>. </a:t>
            </a:r>
            <a:r>
              <a:rPr lang="en-ZA" sz="9600" b="1" i="1" dirty="0" smtClean="0">
                <a:solidFill>
                  <a:srgbClr val="004821"/>
                </a:solidFill>
              </a:rPr>
              <a:t>(Exodus 23:9)</a:t>
            </a:r>
          </a:p>
          <a:p>
            <a:pPr algn="just">
              <a:lnSpc>
                <a:spcPts val="2100"/>
              </a:lnSpc>
            </a:pPr>
            <a:r>
              <a:rPr lang="en-ZA" sz="9600" b="0" dirty="0" smtClean="0"/>
              <a:t>The sages have concluded that </a:t>
            </a:r>
            <a:r>
              <a:rPr lang="en-ZA" sz="9600" b="0" i="1" dirty="0" smtClean="0"/>
              <a:t>“oppressing” </a:t>
            </a:r>
            <a:r>
              <a:rPr lang="en-ZA" sz="9600" b="0" dirty="0" smtClean="0"/>
              <a:t>means monetary wrongdoing, or taking financial advantage by robbery or overcharging. </a:t>
            </a:r>
            <a:r>
              <a:rPr lang="en-ZA" sz="9600" b="0" i="1" dirty="0" smtClean="0"/>
              <a:t>“Mistreating” </a:t>
            </a:r>
            <a:r>
              <a:rPr lang="en-ZA" sz="9600" b="0" dirty="0" smtClean="0"/>
              <a:t>refers to verbal wrong-doing. Rabbi </a:t>
            </a:r>
            <a:r>
              <a:rPr lang="en-ZA" sz="9600" b="0" dirty="0" err="1" smtClean="0"/>
              <a:t>Eleazar</a:t>
            </a:r>
            <a:r>
              <a:rPr lang="en-ZA" sz="9600" b="0" dirty="0" smtClean="0"/>
              <a:t> notes that:</a:t>
            </a:r>
          </a:p>
          <a:p>
            <a:pPr>
              <a:lnSpc>
                <a:spcPts val="2100"/>
              </a:lnSpc>
            </a:pPr>
            <a:r>
              <a:rPr lang="en-ZA" sz="9600" b="0" i="1" dirty="0" smtClean="0">
                <a:solidFill>
                  <a:srgbClr val="C00000"/>
                </a:solidFill>
              </a:rPr>
              <a:t>“harsh or derogatory speech touches on self-image and self-respect in a way that other wrongs do not. Rabbi Samuel bar </a:t>
            </a:r>
            <a:r>
              <a:rPr lang="en-ZA" sz="9600" b="0" i="1" dirty="0" err="1" smtClean="0">
                <a:solidFill>
                  <a:srgbClr val="C00000"/>
                </a:solidFill>
              </a:rPr>
              <a:t>Nahmani</a:t>
            </a:r>
            <a:r>
              <a:rPr lang="en-ZA" sz="9600" b="0" i="1" dirty="0" smtClean="0">
                <a:solidFill>
                  <a:srgbClr val="C00000"/>
                </a:solidFill>
              </a:rPr>
              <a:t> makes clear, financial wrongdoing can be rectified in a way that wounding speech cannot. Even after apology, the pain (and the damage to reputation) remains. A stranger, in particular, is sensitive to his status within society. He is an outsider. Strangers do not share with the native-born a memory, a past, or a sense of belonging. They are conscious of their vulnerability. Therefore the Almighty wanted His people to be especially careful not to wound them.’</a:t>
            </a:r>
          </a:p>
          <a:p>
            <a:pPr algn="just"/>
            <a:endParaRPr lang="en-ZA" b="0" dirty="0" smtClean="0"/>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REPEATED EMPHASIS</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Sometimes the stranger is mentioned along with the poor, and other times he is mentioned along with the widow and the orphan. Often we see this thought:</a:t>
            </a:r>
            <a:endParaRPr lang="en-ZA" b="0" i="1" dirty="0" smtClean="0">
              <a:solidFill>
                <a:srgbClr val="004821"/>
              </a:solidFill>
            </a:endParaRPr>
          </a:p>
          <a:p>
            <a:pPr algn="ctr">
              <a:lnSpc>
                <a:spcPts val="2100"/>
              </a:lnSpc>
            </a:pPr>
            <a:r>
              <a:rPr lang="en-ZA" b="0" i="1" dirty="0" smtClean="0">
                <a:solidFill>
                  <a:srgbClr val="004821"/>
                </a:solidFill>
              </a:rPr>
              <a:t>“There is one Torah for the native-born and for the stranger who sojourns among you.” </a:t>
            </a:r>
            <a:r>
              <a:rPr lang="en-ZA" b="1" i="1" dirty="0" smtClean="0">
                <a:solidFill>
                  <a:srgbClr val="004821"/>
                </a:solidFill>
              </a:rPr>
              <a:t>(Exodus 12:49)</a:t>
            </a:r>
          </a:p>
          <a:p>
            <a:pPr algn="just">
              <a:lnSpc>
                <a:spcPts val="2100"/>
              </a:lnSpc>
            </a:pPr>
            <a:r>
              <a:rPr lang="he-IL" b="0" dirty="0" smtClean="0"/>
              <a:t>יהוה</a:t>
            </a:r>
            <a:r>
              <a:rPr lang="en-ZA" b="0" dirty="0" smtClean="0"/>
              <a:t> seems to have a heart for the stranger. In fact, He tells His people that the stranger must be loved:</a:t>
            </a:r>
          </a:p>
          <a:p>
            <a:pPr algn="ctr">
              <a:lnSpc>
                <a:spcPts val="2100"/>
              </a:lnSpc>
            </a:pPr>
            <a:r>
              <a:rPr lang="en-ZA" b="0" i="1" dirty="0" smtClean="0">
                <a:solidFill>
                  <a:srgbClr val="004821"/>
                </a:solidFill>
              </a:rPr>
              <a:t>‘Let the stranger who dwells among you be to you as the native among you, and you shall love him as yourself. .. I am </a:t>
            </a:r>
            <a:r>
              <a:rPr lang="he-IL" b="0" i="1" dirty="0" smtClean="0">
                <a:solidFill>
                  <a:srgbClr val="004821"/>
                </a:solidFill>
              </a:rPr>
              <a:t>יהוה</a:t>
            </a:r>
            <a:r>
              <a:rPr lang="en-US" b="0" i="1" dirty="0" smtClean="0">
                <a:solidFill>
                  <a:srgbClr val="004821"/>
                </a:solidFill>
              </a:rPr>
              <a:t> your Elohim. </a:t>
            </a:r>
            <a:r>
              <a:rPr lang="en-US" b="1" i="1" dirty="0" smtClean="0">
                <a:solidFill>
                  <a:srgbClr val="004821"/>
                </a:solidFill>
              </a:rPr>
              <a:t>(Leviticus 19:34)</a:t>
            </a:r>
          </a:p>
          <a:p>
            <a:pPr algn="just">
              <a:lnSpc>
                <a:spcPts val="2100"/>
              </a:lnSpc>
            </a:pPr>
            <a:r>
              <a:rPr lang="en-ZA" b="0" dirty="0" smtClean="0"/>
              <a:t>The Israelites are to pursue the heart of </a:t>
            </a:r>
            <a:r>
              <a:rPr lang="he-IL" b="0" dirty="0" smtClean="0"/>
              <a:t>יהוה</a:t>
            </a:r>
            <a:r>
              <a:rPr lang="en-ZA" b="0" dirty="0" smtClean="0"/>
              <a:t>, and for this reason they are to love the stranger. For loving the stranger is an attribute of </a:t>
            </a:r>
            <a:r>
              <a:rPr lang="he-IL" b="0" dirty="0" smtClean="0"/>
              <a:t>יהוה</a:t>
            </a:r>
            <a:r>
              <a:rPr lang="en-ZA" b="0" dirty="0" smtClean="0"/>
              <a:t>, Himself. He has made Himself the protector of those who have no one else to protect them:</a:t>
            </a:r>
          </a:p>
          <a:p>
            <a:pPr algn="ctr">
              <a:lnSpc>
                <a:spcPts val="2100"/>
              </a:lnSpc>
            </a:pPr>
            <a:r>
              <a:rPr lang="en-ZA" b="0" i="1" dirty="0" smtClean="0">
                <a:solidFill>
                  <a:srgbClr val="004821"/>
                </a:solidFill>
              </a:rPr>
              <a:t>“For </a:t>
            </a:r>
            <a:r>
              <a:rPr lang="he-IL" b="0" i="1" dirty="0" smtClean="0">
                <a:solidFill>
                  <a:srgbClr val="004821"/>
                </a:solidFill>
              </a:rPr>
              <a:t>יהוה</a:t>
            </a:r>
            <a:r>
              <a:rPr lang="en-ZA" b="0" i="1" dirty="0" smtClean="0">
                <a:solidFill>
                  <a:srgbClr val="004821"/>
                </a:solidFill>
              </a:rPr>
              <a:t> your Elohim ..shows no partiality nor takes a bribe. “He executes right-ruling for the fatherless and the widow, and loves the stranger, giving him food and a garment. </a:t>
            </a:r>
            <a:r>
              <a:rPr lang="en-US" b="1" i="1" dirty="0" smtClean="0">
                <a:solidFill>
                  <a:srgbClr val="004821"/>
                </a:solidFill>
              </a:rPr>
              <a:t>(Deuteronomy 10:17-18</a:t>
            </a:r>
            <a:r>
              <a:rPr lang="en-US" i="1" dirty="0" smtClean="0">
                <a:solidFill>
                  <a:srgbClr val="004821"/>
                </a:solidFill>
              </a:rPr>
              <a:t>)</a:t>
            </a:r>
          </a:p>
          <a:p>
            <a:pPr>
              <a:lnSpc>
                <a:spcPts val="21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AND</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Many have commented on the Hebrew letter </a:t>
            </a:r>
            <a:r>
              <a:rPr lang="en-ZA" b="0" dirty="0" err="1" smtClean="0"/>
              <a:t>vav</a:t>
            </a:r>
            <a:r>
              <a:rPr lang="en-ZA" b="0" dirty="0" smtClean="0"/>
              <a:t> (</a:t>
            </a:r>
            <a:r>
              <a:rPr lang="he-IL" b="0" dirty="0" smtClean="0"/>
              <a:t>ו</a:t>
            </a:r>
            <a:r>
              <a:rPr lang="en-ZA" b="0" dirty="0" smtClean="0"/>
              <a:t>) which is the first letter of the first word that begins our </a:t>
            </a:r>
            <a:r>
              <a:rPr lang="en-ZA" b="0" dirty="0" err="1" smtClean="0"/>
              <a:t>parasha</a:t>
            </a:r>
            <a:r>
              <a:rPr lang="en-ZA" b="0" dirty="0" smtClean="0"/>
              <a:t>:</a:t>
            </a:r>
          </a:p>
          <a:p>
            <a:pPr>
              <a:lnSpc>
                <a:spcPts val="2400"/>
              </a:lnSpc>
            </a:pPr>
            <a:r>
              <a:rPr lang="en-ZA" b="0" i="1" dirty="0" err="1" smtClean="0">
                <a:solidFill>
                  <a:srgbClr val="004821"/>
                </a:solidFill>
              </a:rPr>
              <a:t>Shemot</a:t>
            </a:r>
            <a:r>
              <a:rPr lang="en-ZA" b="0" i="1" dirty="0" smtClean="0">
                <a:solidFill>
                  <a:srgbClr val="004821"/>
                </a:solidFill>
              </a:rPr>
              <a:t> 21:1 "And these (</a:t>
            </a:r>
            <a:r>
              <a:rPr lang="he-IL" i="1" dirty="0" smtClean="0">
                <a:solidFill>
                  <a:srgbClr val="004821"/>
                </a:solidFill>
              </a:rPr>
              <a:t>ואלה</a:t>
            </a:r>
            <a:r>
              <a:rPr lang="en-ZA" b="0" i="1" dirty="0" smtClean="0">
                <a:solidFill>
                  <a:srgbClr val="004821"/>
                </a:solidFill>
              </a:rPr>
              <a:t>) are the judgments which you shall set before them:</a:t>
            </a:r>
          </a:p>
          <a:p>
            <a:pPr algn="just">
              <a:lnSpc>
                <a:spcPts val="2400"/>
              </a:lnSpc>
            </a:pPr>
            <a:r>
              <a:rPr lang="en-ZA" b="0" dirty="0" smtClean="0"/>
              <a:t>Commentators point out that wherever the Torah uses the word “these” by itself, it signals a discontinuity with what has been stated previously. But where it uses “and/then these” it signals continuity. At first it would seem that it would be hard to find a greater contrast between the revelation the Israelites experienced last week at Mount Sinai and this week’s laws pertaining to the family life of a slave, judicial proceedings, agriculture rules, etc. Yet our beginning Hebrew word points to these everyday laws as a continuation of last week’s revelation on Mount Sinai. </a:t>
            </a:r>
            <a:r>
              <a:rPr lang="en-ZA" b="0" i="1" dirty="0" smtClean="0"/>
              <a:t>“The faith of the Hebrew is not meant to be just a religion of ‘peak experiences’, but of living in accordance with the divine will”</a:t>
            </a:r>
            <a:r>
              <a:rPr lang="en-ZA" b="0" dirty="0" smtClean="0"/>
              <a:t> (Abraham Maslow). Our heavenly Father is </a:t>
            </a:r>
            <a:r>
              <a:rPr lang="en-ZA" b="0" i="1" dirty="0" smtClean="0"/>
              <a:t>“in the details” </a:t>
            </a:r>
            <a:r>
              <a:rPr lang="en-ZA" b="0" dirty="0" smtClean="0"/>
              <a:t>as we shall see in this </a:t>
            </a:r>
            <a:r>
              <a:rPr lang="en-ZA" b="0" dirty="0" err="1" smtClean="0"/>
              <a:t>parasha</a:t>
            </a:r>
            <a:r>
              <a:rPr lang="en-ZA" b="0" dirty="0" smtClean="0"/>
              <a:t>.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COMMENTARY</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err="1" smtClean="0"/>
              <a:t>Ramban</a:t>
            </a:r>
            <a:r>
              <a:rPr lang="en-ZA" b="0" dirty="0" smtClean="0"/>
              <a:t>: </a:t>
            </a:r>
            <a:r>
              <a:rPr lang="en-ZA" b="0" i="1" dirty="0" smtClean="0">
                <a:solidFill>
                  <a:srgbClr val="C00000"/>
                </a:solidFill>
              </a:rPr>
              <a:t>“The correct interpretation appears to me to be that He is saying: do not wrong a stranger or oppress him, thinking as you might that none can deliver him out of your hand; for you know that you were strangers in the land of Egypt and I saw the oppression with which the Egyptian oppressed you, and I avenged your cause on them, because I behold the tears of such who are oppressed and have no comforter, and on the side of their oppressors there is power, and I deliver each one from him that is too strong for him. Likewise you shall not afflict the widow and the orphan for I will hear their cry, for all these people do not rely upon themselves but trust in Me.”</a:t>
            </a:r>
          </a:p>
          <a:p>
            <a:pPr algn="just">
              <a:lnSpc>
                <a:spcPts val="2400"/>
              </a:lnSpc>
            </a:pPr>
            <a:r>
              <a:rPr lang="en-ZA" b="0" dirty="0" smtClean="0"/>
              <a:t>Rabbi </a:t>
            </a:r>
            <a:r>
              <a:rPr lang="en-ZA" b="0" dirty="0" err="1" smtClean="0"/>
              <a:t>Ohr</a:t>
            </a:r>
            <a:r>
              <a:rPr lang="en-ZA" b="0" dirty="0" smtClean="0"/>
              <a:t> ha-</a:t>
            </a:r>
            <a:r>
              <a:rPr lang="en-ZA" b="0" dirty="0" err="1" smtClean="0"/>
              <a:t>Hayyim</a:t>
            </a:r>
            <a:r>
              <a:rPr lang="en-ZA" b="0" dirty="0" smtClean="0"/>
              <a:t>: </a:t>
            </a:r>
            <a:r>
              <a:rPr lang="en-ZA" b="0" i="1" dirty="0" smtClean="0">
                <a:solidFill>
                  <a:srgbClr val="C00000"/>
                </a:solidFill>
              </a:rPr>
              <a:t>“It may be that the very sanctity that Israelites feel as children of the covenant may lead them to look down on those who lack a similar lineage. Therefore they are commanded not to feel superior to the stranger, but instead to remember the degradation their ancestors experienced in Egypt. As such, it is a command of humility in the face of strangers.”</a:t>
            </a:r>
            <a:endParaRPr lang="en-ZA" b="0"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NACHRI AND ZUR</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There are a couple of other Hebrew words translated as “stranger”. Both </a:t>
            </a:r>
            <a:r>
              <a:rPr lang="en-ZA" b="0" dirty="0" err="1" smtClean="0"/>
              <a:t>nachri</a:t>
            </a:r>
            <a:r>
              <a:rPr lang="en-ZA" b="0" dirty="0" smtClean="0"/>
              <a:t> and </a:t>
            </a:r>
            <a:r>
              <a:rPr lang="en-ZA" b="0" dirty="0" err="1" smtClean="0"/>
              <a:t>zur</a:t>
            </a:r>
            <a:r>
              <a:rPr lang="en-ZA" b="0" dirty="0" smtClean="0"/>
              <a:t> have a strong sense of </a:t>
            </a:r>
            <a:r>
              <a:rPr lang="en-ZA" b="0" i="1" dirty="0" smtClean="0"/>
              <a:t>“alien</a:t>
            </a:r>
            <a:r>
              <a:rPr lang="en-ZA" b="0" dirty="0" smtClean="0"/>
              <a:t>” or </a:t>
            </a:r>
            <a:r>
              <a:rPr lang="en-ZA" b="0" i="1" dirty="0" smtClean="0"/>
              <a:t>“foreigner.” </a:t>
            </a:r>
            <a:r>
              <a:rPr lang="en-ZA" b="0" dirty="0" smtClean="0"/>
              <a:t>The word </a:t>
            </a:r>
            <a:r>
              <a:rPr lang="en-ZA" b="0" i="1" dirty="0" smtClean="0"/>
              <a:t>“stranger”</a:t>
            </a:r>
            <a:r>
              <a:rPr lang="en-ZA" b="0" dirty="0" smtClean="0"/>
              <a:t> that we have been studying, however, signifies one who is not an Israelite by birth but who has come to live, on a long term basis within Israelite society under the laws of Torah. This all has special significance to us who may not physically be </a:t>
            </a:r>
            <a:r>
              <a:rPr lang="en-ZA" b="0" i="1" dirty="0" smtClean="0"/>
              <a:t>“Israel”, </a:t>
            </a:r>
            <a:r>
              <a:rPr lang="en-ZA" b="0" dirty="0" smtClean="0"/>
              <a:t>but who have been grafted into Israel. In Ephesians, </a:t>
            </a:r>
            <a:r>
              <a:rPr lang="en-ZA" b="0" dirty="0" err="1" smtClean="0"/>
              <a:t>Rav</a:t>
            </a:r>
            <a:r>
              <a:rPr lang="en-ZA" b="0" dirty="0" smtClean="0"/>
              <a:t> </a:t>
            </a:r>
            <a:r>
              <a:rPr lang="en-ZA" b="0" dirty="0" err="1" smtClean="0"/>
              <a:t>Sha’ul</a:t>
            </a:r>
            <a:r>
              <a:rPr lang="en-ZA" b="0" dirty="0" smtClean="0"/>
              <a:t> (Paul) speaks specifically of the stranger:</a:t>
            </a:r>
          </a:p>
          <a:p>
            <a:pPr algn="ctr">
              <a:lnSpc>
                <a:spcPts val="2300"/>
              </a:lnSpc>
            </a:pPr>
            <a:r>
              <a:rPr lang="en-ZA" b="0" i="1" dirty="0" smtClean="0">
                <a:solidFill>
                  <a:srgbClr val="004821"/>
                </a:solidFill>
              </a:rPr>
              <a:t>that at that time you were without Messiah, excluded from the citizenship of </a:t>
            </a:r>
            <a:r>
              <a:rPr lang="en-ZA" b="0" i="1" dirty="0" err="1" smtClean="0">
                <a:solidFill>
                  <a:srgbClr val="004821"/>
                </a:solidFill>
              </a:rPr>
              <a:t>Yisra’ĕl</a:t>
            </a:r>
            <a:r>
              <a:rPr lang="en-ZA" b="0" i="1" dirty="0" smtClean="0">
                <a:solidFill>
                  <a:srgbClr val="004821"/>
                </a:solidFill>
              </a:rPr>
              <a:t> and </a:t>
            </a:r>
            <a:r>
              <a:rPr lang="en-ZA" i="1" dirty="0" smtClean="0">
                <a:solidFill>
                  <a:srgbClr val="004821"/>
                </a:solidFill>
              </a:rPr>
              <a:t>strangers</a:t>
            </a:r>
            <a:r>
              <a:rPr lang="en-ZA" b="0" i="1" dirty="0" smtClean="0">
                <a:solidFill>
                  <a:srgbClr val="004821"/>
                </a:solidFill>
              </a:rPr>
              <a:t> from the covenants of promise, having no expectation and without Elohim in the world. But now in Messiah </a:t>
            </a:r>
            <a:r>
              <a:rPr lang="he-IL" b="0" i="1" dirty="0" smtClean="0">
                <a:solidFill>
                  <a:srgbClr val="004821"/>
                </a:solidFill>
              </a:rPr>
              <a:t>יהושע</a:t>
            </a:r>
            <a:r>
              <a:rPr lang="en-ZA" b="0" i="1" dirty="0" smtClean="0">
                <a:solidFill>
                  <a:srgbClr val="004821"/>
                </a:solidFill>
              </a:rPr>
              <a:t> you who once were far off have been brought near by the blood of the Messiah. </a:t>
            </a:r>
            <a:r>
              <a:rPr lang="en-US" b="1" i="1" dirty="0" smtClean="0">
                <a:solidFill>
                  <a:srgbClr val="004821"/>
                </a:solidFill>
              </a:rPr>
              <a:t>(Ephesians 2:12-13)</a:t>
            </a:r>
          </a:p>
          <a:p>
            <a:pPr algn="just">
              <a:lnSpc>
                <a:spcPts val="2300"/>
              </a:lnSpc>
            </a:pPr>
            <a:r>
              <a:rPr lang="en-ZA" b="0" dirty="0" smtClean="0"/>
              <a:t>Father was from the beginning, preparing a place within the commonwealth of Israel for the </a:t>
            </a:r>
            <a:r>
              <a:rPr lang="en-ZA" b="0" i="1" dirty="0" smtClean="0"/>
              <a:t>“stranger”. </a:t>
            </a:r>
            <a:r>
              <a:rPr lang="en-ZA" b="0" dirty="0" smtClean="0"/>
              <a:t>He never intended for the stranger to feel like a second class citizen.</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MITZVOT </a:t>
            </a:r>
            <a:r>
              <a:rPr lang="en-ZA" sz="3200" b="0" dirty="0" smtClean="0"/>
              <a:t>CON’T</a:t>
            </a:r>
            <a:r>
              <a:rPr lang="en-ZA" sz="3200" dirty="0" smtClean="0"/>
              <a:t> </a:t>
            </a:r>
            <a:endParaRPr lang="en-ZA" sz="3200"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8800" b="0" i="1" dirty="0" smtClean="0">
                <a:solidFill>
                  <a:srgbClr val="004821"/>
                </a:solidFill>
              </a:rPr>
              <a:t>“Do not afflict any widow or fatherless child. “If you do afflict them at all – if they cry out to Me at all, I shall certainly hear their cry, and My wrath shall burn and I shall slay you with the sword, your wives shall be widows and your children fatherless. “If you do lend silver to any of My people, the poor among you, you are not to be like one that lends on interest to him. Do not lay interest on him. “If you take your neighbour’s garment as a pledge at all, you are to return it to him before the sun goes down. </a:t>
            </a:r>
            <a:r>
              <a:rPr lang="en-ZA" sz="8800" b="1" i="1" dirty="0" smtClean="0">
                <a:solidFill>
                  <a:srgbClr val="004821"/>
                </a:solidFill>
              </a:rPr>
              <a:t>(Exodus 22:22-26)</a:t>
            </a:r>
          </a:p>
          <a:p>
            <a:pPr algn="just">
              <a:lnSpc>
                <a:spcPts val="2100"/>
              </a:lnSpc>
            </a:pPr>
            <a:r>
              <a:rPr lang="he-IL" sz="8800" b="0" dirty="0" smtClean="0"/>
              <a:t>יהוה</a:t>
            </a:r>
            <a:r>
              <a:rPr lang="en-ZA" sz="8800" b="0" dirty="0" smtClean="0"/>
              <a:t>'s gracious protection extended to four classes, or groups: A. The stranger, the sojourner. B. The widow. C. The fatherless, orphans. D. And, He was deeply concerned to the broad class of the poor. </a:t>
            </a:r>
          </a:p>
          <a:p>
            <a:pPr algn="just">
              <a:lnSpc>
                <a:spcPts val="2100"/>
              </a:lnSpc>
            </a:pPr>
            <a:r>
              <a:rPr lang="en-ZA" sz="8800" b="0" dirty="0" smtClean="0"/>
              <a:t>He went so far as to promise a blessing to those who </a:t>
            </a:r>
            <a:r>
              <a:rPr lang="en-ZA" sz="8800" b="0" i="1" dirty="0" smtClean="0"/>
              <a:t>"consider the poor." </a:t>
            </a:r>
            <a:r>
              <a:rPr lang="en-ZA" sz="8800" dirty="0" smtClean="0"/>
              <a:t> </a:t>
            </a:r>
            <a:r>
              <a:rPr lang="en-ZA" sz="8800" b="0" i="1" dirty="0" smtClean="0">
                <a:solidFill>
                  <a:srgbClr val="004821"/>
                </a:solidFill>
              </a:rPr>
              <a:t>Blessed is he who considers the poor; </a:t>
            </a:r>
            <a:r>
              <a:rPr lang="he-IL" sz="8800" b="0" i="1" dirty="0" smtClean="0">
                <a:solidFill>
                  <a:srgbClr val="004821"/>
                </a:solidFill>
              </a:rPr>
              <a:t>יהוה</a:t>
            </a:r>
            <a:r>
              <a:rPr lang="en-ZA" sz="8800" b="0" i="1" dirty="0" smtClean="0">
                <a:solidFill>
                  <a:srgbClr val="004821"/>
                </a:solidFill>
              </a:rPr>
              <a:t> does deliver him in a day of evil. </a:t>
            </a:r>
            <a:r>
              <a:rPr lang="he-IL" sz="8800" b="0" i="1" dirty="0" smtClean="0">
                <a:solidFill>
                  <a:srgbClr val="004821"/>
                </a:solidFill>
              </a:rPr>
              <a:t>יהוה</a:t>
            </a:r>
            <a:r>
              <a:rPr lang="en-ZA" sz="8800" b="0" i="1" dirty="0" smtClean="0">
                <a:solidFill>
                  <a:srgbClr val="004821"/>
                </a:solidFill>
              </a:rPr>
              <a:t> does guard him and keep him alive; He is blessed on the earth, And You do not hand him over To the desire of his enemies. </a:t>
            </a:r>
            <a:r>
              <a:rPr lang="he-IL" sz="8800" b="0" i="1" dirty="0" smtClean="0">
                <a:solidFill>
                  <a:srgbClr val="004821"/>
                </a:solidFill>
              </a:rPr>
              <a:t>יהוה</a:t>
            </a:r>
            <a:r>
              <a:rPr lang="en-ZA" sz="8800" b="0" i="1" dirty="0" smtClean="0">
                <a:solidFill>
                  <a:srgbClr val="004821"/>
                </a:solidFill>
              </a:rPr>
              <a:t> sustains him on his sickbed; In his weakness on his bed You bring a change</a:t>
            </a:r>
            <a:r>
              <a:rPr lang="en-ZA" sz="8800" b="1" i="1" dirty="0" smtClean="0">
                <a:solidFill>
                  <a:srgbClr val="004821"/>
                </a:solidFill>
              </a:rPr>
              <a:t>. </a:t>
            </a:r>
            <a:r>
              <a:rPr lang="en-US" sz="8800" b="1" i="1" dirty="0" smtClean="0">
                <a:solidFill>
                  <a:srgbClr val="004821"/>
                </a:solidFill>
              </a:rPr>
              <a:t>(Psalms 41:1-3)</a:t>
            </a:r>
          </a:p>
          <a:p>
            <a:endParaRPr lang="en-US" sz="9600"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MITVOTZ </a:t>
            </a:r>
            <a:r>
              <a:rPr lang="en-ZA" sz="2400" b="0" dirty="0" smtClean="0"/>
              <a:t>CON’T</a:t>
            </a:r>
            <a:endParaRPr lang="en-ZA" sz="2400" b="0" dirty="0"/>
          </a:p>
        </p:txBody>
      </p:sp>
      <p:sp>
        <p:nvSpPr>
          <p:cNvPr id="3" name="Content Placeholder 2"/>
          <p:cNvSpPr>
            <a:spLocks noGrp="1"/>
          </p:cNvSpPr>
          <p:nvPr>
            <p:ph idx="1"/>
          </p:nvPr>
        </p:nvSpPr>
        <p:spPr/>
        <p:txBody>
          <a:bodyPr>
            <a:noAutofit/>
          </a:bodyPr>
          <a:lstStyle/>
          <a:p>
            <a:pPr algn="ctr">
              <a:lnSpc>
                <a:spcPts val="2200"/>
              </a:lnSpc>
            </a:pPr>
            <a:r>
              <a:rPr lang="en-ZA" b="0" i="1" dirty="0" smtClean="0">
                <a:solidFill>
                  <a:srgbClr val="004821"/>
                </a:solidFill>
              </a:rPr>
              <a:t>“Do not bring a false report. Do not put your hand with the wrong to be a malicious witness</a:t>
            </a:r>
            <a:r>
              <a:rPr lang="en-ZA" b="1" i="1" dirty="0" smtClean="0">
                <a:solidFill>
                  <a:srgbClr val="004821"/>
                </a:solidFill>
              </a:rPr>
              <a:t>. (Exodus 23:1)</a:t>
            </a:r>
          </a:p>
          <a:p>
            <a:pPr algn="just">
              <a:lnSpc>
                <a:spcPts val="2200"/>
              </a:lnSpc>
            </a:pPr>
            <a:r>
              <a:rPr lang="en-ZA" b="0" dirty="0" smtClean="0"/>
              <a:t>This forbids slander in private or public forums, as well as joining with others, especially before a magistrate or court, to bring a false testimony of some sort. Speaking about anyone, directly or indirectly, in a defaming way is called </a:t>
            </a:r>
            <a:r>
              <a:rPr lang="en-ZA" b="0" i="1" dirty="0" err="1" smtClean="0"/>
              <a:t>lashon</a:t>
            </a:r>
            <a:r>
              <a:rPr lang="en-ZA" b="0" i="1" dirty="0" smtClean="0"/>
              <a:t> </a:t>
            </a:r>
            <a:r>
              <a:rPr lang="en-ZA" b="0" i="1" dirty="0" err="1" smtClean="0"/>
              <a:t>hara</a:t>
            </a:r>
            <a:r>
              <a:rPr lang="en-ZA" b="0" i="1" dirty="0" smtClean="0"/>
              <a:t>. </a:t>
            </a:r>
            <a:r>
              <a:rPr lang="en-ZA" b="0" i="1" dirty="0" err="1" smtClean="0"/>
              <a:t>Lashon</a:t>
            </a:r>
            <a:r>
              <a:rPr lang="en-ZA" b="0" i="1" dirty="0" smtClean="0"/>
              <a:t> </a:t>
            </a:r>
            <a:r>
              <a:rPr lang="en-ZA" b="0" i="1" dirty="0" err="1" smtClean="0"/>
              <a:t>hara</a:t>
            </a:r>
            <a:r>
              <a:rPr lang="en-ZA" b="0" i="1" dirty="0" smtClean="0"/>
              <a:t> </a:t>
            </a:r>
            <a:r>
              <a:rPr lang="en-ZA" b="0" dirty="0" smtClean="0"/>
              <a:t>means "</a:t>
            </a:r>
            <a:r>
              <a:rPr lang="en-ZA" b="0" i="1" dirty="0" smtClean="0"/>
              <a:t>evil tongue," </a:t>
            </a:r>
            <a:r>
              <a:rPr lang="en-ZA" b="0" dirty="0" smtClean="0"/>
              <a:t>and includes talking to or about anyone using half-truths, lies, exaggerations, misrepresentations, insults, and gossip</a:t>
            </a:r>
            <a:r>
              <a:rPr lang="en-ZA" b="0" i="1" dirty="0" smtClean="0"/>
              <a:t>. </a:t>
            </a:r>
            <a:r>
              <a:rPr lang="en-ZA" b="0" i="1" dirty="0" err="1" smtClean="0"/>
              <a:t>Lashon</a:t>
            </a:r>
            <a:r>
              <a:rPr lang="en-ZA" b="0" i="1" dirty="0" smtClean="0"/>
              <a:t> </a:t>
            </a:r>
            <a:r>
              <a:rPr lang="en-ZA" b="0" i="1" dirty="0" err="1" smtClean="0"/>
              <a:t>hara</a:t>
            </a:r>
            <a:r>
              <a:rPr lang="en-ZA" b="0" dirty="0" smtClean="0"/>
              <a:t> [lies and gossip] greatly grieves the Holy Spirit, and is destructive to the soul of the (a) speaker, (b) the listener, as well as (c) the target [person]. </a:t>
            </a:r>
            <a:r>
              <a:rPr lang="en-ZA" b="0" i="1" dirty="0" err="1" smtClean="0"/>
              <a:t>Lashon</a:t>
            </a:r>
            <a:r>
              <a:rPr lang="en-ZA" b="0" i="1" dirty="0" smtClean="0"/>
              <a:t> </a:t>
            </a:r>
            <a:r>
              <a:rPr lang="en-ZA" b="0" i="1" dirty="0" err="1" smtClean="0"/>
              <a:t>hara</a:t>
            </a:r>
            <a:r>
              <a:rPr lang="en-ZA" b="0" dirty="0" smtClean="0"/>
              <a:t>, the false witness, is said to be like an arrow. Once it is released it cannot be called back, but will go forth, even over a long distance, and strike down its victim. Evil speech, no matter how subtle and veiled, will destroy reputations, character, and relationships. It can be a cause of sickness also, and has been associated biblically with leprosy (Nu. 12; Deut. 24:8-9). Such talk is based on the speaker's sense of superiority, resentment, or jealousy, all of which have their roots in personal pride. </a:t>
            </a:r>
            <a:endParaRPr lang="en-ZA" b="0" i="1" dirty="0" smtClean="0">
              <a:solidFill>
                <a:srgbClr val="004821"/>
              </a:solidFill>
            </a:endParaRPr>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MITVOTZ </a:t>
            </a:r>
            <a:r>
              <a:rPr lang="en-ZA" sz="2400" b="0" dirty="0" smtClean="0"/>
              <a:t>CON’T</a:t>
            </a:r>
            <a:endParaRPr lang="en-ZA" sz="2400" b="0" dirty="0"/>
          </a:p>
        </p:txBody>
      </p:sp>
      <p:sp>
        <p:nvSpPr>
          <p:cNvPr id="3" name="Content Placeholder 2"/>
          <p:cNvSpPr>
            <a:spLocks noGrp="1"/>
          </p:cNvSpPr>
          <p:nvPr>
            <p:ph idx="1"/>
          </p:nvPr>
        </p:nvSpPr>
        <p:spPr>
          <a:xfrm>
            <a:off x="323528" y="1600200"/>
            <a:ext cx="8496944" cy="5257800"/>
          </a:xfrm>
        </p:spPr>
        <p:txBody>
          <a:bodyPr>
            <a:noAutofit/>
          </a:bodyPr>
          <a:lstStyle/>
          <a:p>
            <a:pPr algn="ctr">
              <a:lnSpc>
                <a:spcPts val="2300"/>
              </a:lnSpc>
            </a:pPr>
            <a:r>
              <a:rPr lang="en-ZA" b="0" i="1" dirty="0" smtClean="0">
                <a:solidFill>
                  <a:srgbClr val="004821"/>
                </a:solidFill>
              </a:rPr>
              <a:t>“Three times in the year you are to observe a festival to Me: ....“Three times in the year all your males are to appear before the Master </a:t>
            </a:r>
            <a:r>
              <a:rPr lang="he-IL" b="0" i="1" dirty="0" smtClean="0">
                <a:solidFill>
                  <a:srgbClr val="004821"/>
                </a:solidFill>
              </a:rPr>
              <a:t>יהוה</a:t>
            </a:r>
            <a:r>
              <a:rPr lang="en-US" b="0" i="1" dirty="0" smtClean="0">
                <a:solidFill>
                  <a:srgbClr val="004821"/>
                </a:solidFill>
              </a:rPr>
              <a:t>. </a:t>
            </a:r>
            <a:r>
              <a:rPr lang="en-US" b="1" dirty="0" smtClean="0">
                <a:solidFill>
                  <a:srgbClr val="004821"/>
                </a:solidFill>
              </a:rPr>
              <a:t>(Exodus 23:14-17)</a:t>
            </a:r>
          </a:p>
          <a:p>
            <a:pPr algn="just">
              <a:lnSpc>
                <a:spcPts val="2300"/>
              </a:lnSpc>
            </a:pPr>
            <a:r>
              <a:rPr lang="en-ZA" b="0" dirty="0" smtClean="0"/>
              <a:t>All the men of Israel were required to attend the festivals. These times would serve as commemorations, times of joy and thanksgiving, when the people would recall the goodness and mercies of </a:t>
            </a:r>
            <a:r>
              <a:rPr lang="he-IL" b="0" dirty="0" smtClean="0"/>
              <a:t>יהוה</a:t>
            </a:r>
            <a:r>
              <a:rPr lang="en-ZA" b="0" dirty="0" smtClean="0"/>
              <a:t>, remember national events, foster patriotism, promote unity, and renew spiritual life and public worship. It could be said they were </a:t>
            </a:r>
            <a:r>
              <a:rPr lang="en-ZA" b="0" i="1" dirty="0" smtClean="0"/>
              <a:t>"revival meetings</a:t>
            </a:r>
            <a:r>
              <a:rPr lang="en-ZA" b="0" dirty="0" smtClean="0"/>
              <a:t>" that infused warmth and vigour into service of the </a:t>
            </a:r>
            <a:r>
              <a:rPr lang="he-IL" b="0" dirty="0" smtClean="0"/>
              <a:t>יהוה</a:t>
            </a:r>
            <a:r>
              <a:rPr lang="en-ZA" b="0" dirty="0" smtClean="0"/>
              <a:t>. The feasts re-taught Israel--three times annually, year by year, again and again--essential eternal truths. </a:t>
            </a:r>
            <a:r>
              <a:rPr lang="en-ZA" b="0" i="1" dirty="0" smtClean="0">
                <a:solidFill>
                  <a:srgbClr val="004821"/>
                </a:solidFill>
              </a:rPr>
              <a:t>"A three-fold cord is not quickly broken" (Eccl. 4:12)</a:t>
            </a:r>
            <a:r>
              <a:rPr lang="en-ZA" b="0" i="1" dirty="0" smtClean="0"/>
              <a:t>.</a:t>
            </a:r>
            <a:r>
              <a:rPr lang="en-ZA" b="0" dirty="0" smtClean="0"/>
              <a:t> They repeatedly remind us also: </a:t>
            </a:r>
            <a:r>
              <a:rPr lang="en-ZA" b="0" i="1" dirty="0" smtClean="0"/>
              <a:t>Passover and Unleavened bread/Pesach and </a:t>
            </a:r>
            <a:r>
              <a:rPr lang="en-ZA" b="0" i="1" dirty="0" err="1" smtClean="0"/>
              <a:t>Chag</a:t>
            </a:r>
            <a:r>
              <a:rPr lang="en-ZA" b="0" i="1" dirty="0" smtClean="0"/>
              <a:t> </a:t>
            </a:r>
            <a:r>
              <a:rPr lang="en-ZA" b="0" i="1" dirty="0" err="1" smtClean="0"/>
              <a:t>HaMatzah</a:t>
            </a:r>
            <a:r>
              <a:rPr lang="en-ZA" b="0" dirty="0" smtClean="0"/>
              <a:t> reminds us of Calvary, </a:t>
            </a:r>
            <a:r>
              <a:rPr lang="he-IL" b="0" dirty="0" smtClean="0"/>
              <a:t>יהושע</a:t>
            </a:r>
            <a:r>
              <a:rPr lang="en-ZA" b="0" dirty="0" smtClean="0"/>
              <a:t> our Passover Lamb, and freedom from the tyranny of sin (1 Cor. 5:7-8). </a:t>
            </a:r>
            <a:r>
              <a:rPr lang="he-IL" b="0" dirty="0" smtClean="0"/>
              <a:t>יהושע</a:t>
            </a:r>
            <a:r>
              <a:rPr lang="en-ZA" b="0" dirty="0" smtClean="0"/>
              <a:t> is our First Fruits (1 Cor. 15:20). </a:t>
            </a:r>
            <a:r>
              <a:rPr lang="en-ZA" b="0" i="1" dirty="0" smtClean="0"/>
              <a:t>Pentecost/Shavuot</a:t>
            </a:r>
            <a:r>
              <a:rPr lang="en-ZA" b="0" dirty="0" smtClean="0"/>
              <a:t> speaks of the giving of the Torah and the Holy Spirit (Ex. 20; Joel 2:28; Acts 2:1-4). </a:t>
            </a:r>
            <a:r>
              <a:rPr lang="en-ZA" b="0" i="1" dirty="0" smtClean="0"/>
              <a:t>Tabernacles/</a:t>
            </a:r>
            <a:r>
              <a:rPr lang="en-ZA" b="0" i="1" dirty="0" err="1" smtClean="0"/>
              <a:t>Sukkot</a:t>
            </a:r>
            <a:r>
              <a:rPr lang="en-ZA" b="0" dirty="0" smtClean="0"/>
              <a:t> speaks of the ingathering at the end of the age (1 Pet. 1:6; Rev. 7:9-17).</a:t>
            </a:r>
          </a:p>
          <a:p>
            <a:pPr>
              <a:lnSpc>
                <a:spcPts val="21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MITVOTZ </a:t>
            </a:r>
            <a:r>
              <a:rPr lang="en-ZA" sz="2400" b="0" dirty="0" smtClean="0"/>
              <a:t>CON’T</a:t>
            </a:r>
            <a:endParaRPr lang="en-ZA" sz="2400" b="0" dirty="0"/>
          </a:p>
        </p:txBody>
      </p:sp>
      <p:sp>
        <p:nvSpPr>
          <p:cNvPr id="3" name="Content Placeholder 2"/>
          <p:cNvSpPr>
            <a:spLocks noGrp="1"/>
          </p:cNvSpPr>
          <p:nvPr>
            <p:ph idx="1"/>
          </p:nvPr>
        </p:nvSpPr>
        <p:spPr>
          <a:xfrm>
            <a:off x="323528" y="1600200"/>
            <a:ext cx="8496944" cy="5257800"/>
          </a:xfrm>
        </p:spPr>
        <p:txBody>
          <a:bodyPr>
            <a:noAutofit/>
          </a:bodyPr>
          <a:lstStyle/>
          <a:p>
            <a:pPr algn="ctr">
              <a:lnSpc>
                <a:spcPts val="2300"/>
              </a:lnSpc>
            </a:pPr>
            <a:r>
              <a:rPr lang="en-ZA" b="0" i="1" dirty="0" smtClean="0">
                <a:solidFill>
                  <a:srgbClr val="004821"/>
                </a:solidFill>
              </a:rPr>
              <a:t>“See, I am sending a Messenger before you to guard you in the way and to bring you into the place which I have prepared. “Be on guard before Him and obey His voice. Do not rebel against Him, for He is not going to pardon your transgression, for My Name is in Him.</a:t>
            </a:r>
            <a:r>
              <a:rPr lang="en-ZA" b="1" i="1" dirty="0" smtClean="0">
                <a:solidFill>
                  <a:srgbClr val="004821"/>
                </a:solidFill>
              </a:rPr>
              <a:t> (Exodus 23:20-21)</a:t>
            </a:r>
          </a:p>
          <a:p>
            <a:pPr algn="just">
              <a:lnSpc>
                <a:spcPts val="2300"/>
              </a:lnSpc>
            </a:pPr>
            <a:r>
              <a:rPr lang="en-ZA" b="0" dirty="0" smtClean="0"/>
              <a:t>Commentators generally identify the "</a:t>
            </a:r>
            <a:r>
              <a:rPr lang="en-ZA" b="0" i="1" dirty="0" smtClean="0"/>
              <a:t>angel</a:t>
            </a:r>
            <a:r>
              <a:rPr lang="en-ZA" b="0" dirty="0" smtClean="0"/>
              <a:t>" as the Eternal Son, pre-incarnate </a:t>
            </a:r>
            <a:r>
              <a:rPr lang="he-IL" b="0" dirty="0" smtClean="0"/>
              <a:t>יהושע</a:t>
            </a:r>
            <a:r>
              <a:rPr lang="en-ZA" b="0" dirty="0" smtClean="0"/>
              <a:t>. [</a:t>
            </a:r>
            <a:r>
              <a:rPr lang="en-ZA" b="0" i="1" dirty="0" smtClean="0"/>
              <a:t>"He will not pardon your transgressions"</a:t>
            </a:r>
            <a:r>
              <a:rPr lang="en-ZA" b="0" dirty="0" smtClean="0"/>
              <a:t> and </a:t>
            </a:r>
            <a:r>
              <a:rPr lang="en-ZA" b="0" i="1" dirty="0" smtClean="0"/>
              <a:t>"My Name is in Him"</a:t>
            </a:r>
            <a:r>
              <a:rPr lang="en-ZA" b="0" dirty="0" smtClean="0"/>
              <a:t> are descriptions far to lofty to apply to Moses or an angel.] The guidance would not be just geographical in nature, but spiritual, to keep Israel on right pathways of truth. </a:t>
            </a:r>
            <a:r>
              <a:rPr lang="he-IL" b="0" dirty="0" smtClean="0"/>
              <a:t>יהושע</a:t>
            </a:r>
            <a:r>
              <a:rPr lang="en-ZA" b="0" dirty="0" smtClean="0"/>
              <a:t> still speaks His people today: </a:t>
            </a:r>
            <a:r>
              <a:rPr lang="en-ZA" b="0" i="1" dirty="0" smtClean="0">
                <a:solidFill>
                  <a:srgbClr val="004821"/>
                </a:solidFill>
              </a:rPr>
              <a:t>"Follow Me..." (Mt. 4:19).</a:t>
            </a:r>
          </a:p>
          <a:p>
            <a:pPr algn="ctr">
              <a:lnSpc>
                <a:spcPts val="2300"/>
              </a:lnSpc>
            </a:pPr>
            <a:r>
              <a:rPr lang="en-ZA" b="0" i="1" dirty="0" smtClean="0">
                <a:solidFill>
                  <a:srgbClr val="004821"/>
                </a:solidFill>
              </a:rPr>
              <a:t>“I shall .. make all your enemies turn their backs to you. ..“I shall not drive them out from before you in one year, lest the land become a waste and the beast of the field become too numerous for you....</a:t>
            </a:r>
            <a:r>
              <a:rPr lang="en-ZA" b="1" i="1" dirty="0" smtClean="0">
                <a:solidFill>
                  <a:srgbClr val="004821"/>
                </a:solidFill>
              </a:rPr>
              <a:t> (Exodus 23:27-30)</a:t>
            </a:r>
          </a:p>
          <a:p>
            <a:pPr algn="just">
              <a:lnSpc>
                <a:spcPts val="2300"/>
              </a:lnSpc>
            </a:pPr>
            <a:r>
              <a:rPr lang="he-IL" b="0" dirty="0" smtClean="0"/>
              <a:t>יהוה</a:t>
            </a:r>
            <a:r>
              <a:rPr lang="en-ZA" b="0" dirty="0" smtClean="0"/>
              <a:t>'s resolution was not a hasty decision, as all too often are </a:t>
            </a:r>
            <a:r>
              <a:rPr lang="en-ZA" b="0" i="1" dirty="0" smtClean="0"/>
              <a:t>human </a:t>
            </a:r>
            <a:r>
              <a:rPr lang="en-ZA" b="0" dirty="0" smtClean="0"/>
              <a:t>opinions, actions and judgments. Our Elohim is wonderfully patient and wisely works out His purpose.</a:t>
            </a:r>
          </a:p>
          <a:p>
            <a:endParaRPr lang="en-ZA" dirty="0" smtClean="0"/>
          </a:p>
          <a:p>
            <a:pPr algn="just">
              <a:lnSpc>
                <a:spcPts val="2100"/>
              </a:lnSpc>
            </a:pPr>
            <a:endParaRPr lang="en-ZA" b="0" dirty="0" smtClean="0"/>
          </a:p>
          <a:p>
            <a:pPr algn="just">
              <a:lnSpc>
                <a:spcPts val="2100"/>
              </a:lnSpc>
            </a:pPr>
            <a:endParaRPr lang="en-ZA" b="0" dirty="0" smtClean="0"/>
          </a:p>
          <a:p>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HISTORY ON QUICK VICTORIES</a:t>
            </a:r>
            <a:endParaRPr lang="en-ZA" sz="2400" b="0" dirty="0"/>
          </a:p>
        </p:txBody>
      </p:sp>
      <p:sp>
        <p:nvSpPr>
          <p:cNvPr id="3" name="Content Placeholder 2"/>
          <p:cNvSpPr>
            <a:spLocks noGrp="1"/>
          </p:cNvSpPr>
          <p:nvPr>
            <p:ph idx="1"/>
          </p:nvPr>
        </p:nvSpPr>
        <p:spPr>
          <a:xfrm>
            <a:off x="323528" y="1600200"/>
            <a:ext cx="8496944" cy="5257800"/>
          </a:xfrm>
        </p:spPr>
        <p:txBody>
          <a:bodyPr>
            <a:noAutofit/>
          </a:bodyPr>
          <a:lstStyle/>
          <a:p>
            <a:pPr algn="just">
              <a:lnSpc>
                <a:spcPts val="2500"/>
              </a:lnSpc>
            </a:pPr>
            <a:r>
              <a:rPr lang="he-IL" b="0" dirty="0" smtClean="0"/>
              <a:t>יהוה</a:t>
            </a:r>
            <a:r>
              <a:rPr lang="en-ZA" b="0" dirty="0" smtClean="0"/>
              <a:t> did not drive out Israel's enemies immediately upon the tribes arrival in Canaan, because the land would have become desolate, over-grown, and filled with predatory, devouring beasts which would have decimated the newcomers. When the Northern Kingdom, the House of Ephraim, was exiled and Samaria depopulated, there was an increase of marauding lions that preyed on the few, poor, hapless, weapon less, scattered farmers left behind by the Assyrians. In France, following their war with Germany and the resultant loss of population, prowling wolves increased in the land and ravaged the districts. </a:t>
            </a:r>
          </a:p>
          <a:p>
            <a:pPr algn="just">
              <a:lnSpc>
                <a:spcPts val="2500"/>
              </a:lnSpc>
            </a:pPr>
            <a:r>
              <a:rPr lang="en-ZA" b="0" dirty="0" smtClean="0"/>
              <a:t>Judges 2:21-23 gives us, perhaps, the primary reason Elohim left enemies among His people: </a:t>
            </a:r>
            <a:r>
              <a:rPr lang="en-ZA" b="0" i="1" dirty="0" smtClean="0">
                <a:solidFill>
                  <a:srgbClr val="C00000"/>
                </a:solidFill>
              </a:rPr>
              <a:t>to prove them, whether or not they would keep His commandments and walk in His ways while they were among the idolatrous remnant.</a:t>
            </a:r>
          </a:p>
          <a:p>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BLOOD COVENANT</a:t>
            </a:r>
            <a:endParaRPr lang="en-ZA" dirty="0"/>
          </a:p>
        </p:txBody>
      </p:sp>
      <p:sp>
        <p:nvSpPr>
          <p:cNvPr id="3" name="Content Placeholder 2"/>
          <p:cNvSpPr>
            <a:spLocks noGrp="1"/>
          </p:cNvSpPr>
          <p:nvPr>
            <p:ph idx="1"/>
          </p:nvPr>
        </p:nvSpPr>
        <p:spPr/>
        <p:txBody>
          <a:bodyPr>
            <a:normAutofit/>
          </a:bodyPr>
          <a:lstStyle/>
          <a:p>
            <a:pPr algn="ctr">
              <a:lnSpc>
                <a:spcPts val="2400"/>
              </a:lnSpc>
            </a:pPr>
            <a:r>
              <a:rPr lang="en-ZA" b="0" i="1" dirty="0" smtClean="0">
                <a:solidFill>
                  <a:srgbClr val="004821"/>
                </a:solidFill>
              </a:rPr>
              <a:t>And </a:t>
            </a:r>
            <a:r>
              <a:rPr lang="en-ZA" b="0" i="1" dirty="0" err="1" smtClean="0">
                <a:solidFill>
                  <a:srgbClr val="004821"/>
                </a:solidFill>
              </a:rPr>
              <a:t>Mosheh</a:t>
            </a:r>
            <a:r>
              <a:rPr lang="en-ZA" b="0" i="1" dirty="0" smtClean="0">
                <a:solidFill>
                  <a:srgbClr val="004821"/>
                </a:solidFill>
              </a:rPr>
              <a:t> wrote down all the Words of </a:t>
            </a:r>
            <a:r>
              <a:rPr lang="he-IL" b="0" i="1" dirty="0" smtClean="0">
                <a:solidFill>
                  <a:srgbClr val="004821"/>
                </a:solidFill>
              </a:rPr>
              <a:t>יהוה</a:t>
            </a:r>
            <a:r>
              <a:rPr lang="en-ZA" b="0" i="1" dirty="0" smtClean="0">
                <a:solidFill>
                  <a:srgbClr val="004821"/>
                </a:solidFill>
              </a:rPr>
              <a:t>, and rose up early in the morning, and built an altar at the foot of the mountain, and twelve standing columns for the twelve tribes of </a:t>
            </a:r>
            <a:r>
              <a:rPr lang="en-ZA" b="0" i="1" dirty="0" err="1" smtClean="0">
                <a:solidFill>
                  <a:srgbClr val="004821"/>
                </a:solidFill>
              </a:rPr>
              <a:t>Yisra’ĕl</a:t>
            </a:r>
            <a:r>
              <a:rPr lang="en-ZA" b="0" i="1" dirty="0" smtClean="0">
                <a:solidFill>
                  <a:srgbClr val="004821"/>
                </a:solidFill>
              </a:rPr>
              <a:t>. And he sent young men of the children of </a:t>
            </a:r>
            <a:r>
              <a:rPr lang="en-ZA" b="0" i="1" dirty="0" err="1" smtClean="0">
                <a:solidFill>
                  <a:srgbClr val="004821"/>
                </a:solidFill>
              </a:rPr>
              <a:t>Yisra’ĕl</a:t>
            </a:r>
            <a:r>
              <a:rPr lang="en-ZA" b="0" i="1" dirty="0" smtClean="0">
                <a:solidFill>
                  <a:srgbClr val="004821"/>
                </a:solidFill>
              </a:rPr>
              <a:t>, and they offered burnt offerings and slaughtered peace </a:t>
            </a:r>
            <a:r>
              <a:rPr lang="en-ZA" b="0" i="1" dirty="0" err="1" smtClean="0">
                <a:solidFill>
                  <a:srgbClr val="004821"/>
                </a:solidFill>
              </a:rPr>
              <a:t>slaughterings</a:t>
            </a:r>
            <a:r>
              <a:rPr lang="en-ZA" b="0" i="1" dirty="0" smtClean="0">
                <a:solidFill>
                  <a:srgbClr val="004821"/>
                </a:solidFill>
              </a:rPr>
              <a:t> of bulls to </a:t>
            </a:r>
            <a:r>
              <a:rPr lang="he-IL" b="0" i="1" dirty="0" smtClean="0">
                <a:solidFill>
                  <a:srgbClr val="004821"/>
                </a:solidFill>
              </a:rPr>
              <a:t>יהוה</a:t>
            </a:r>
            <a:r>
              <a:rPr lang="en-ZA" b="0" i="1" dirty="0" smtClean="0">
                <a:solidFill>
                  <a:srgbClr val="004821"/>
                </a:solidFill>
              </a:rPr>
              <a:t>. And </a:t>
            </a:r>
            <a:r>
              <a:rPr lang="en-ZA" b="0" i="1" dirty="0" err="1" smtClean="0">
                <a:solidFill>
                  <a:srgbClr val="004821"/>
                </a:solidFill>
              </a:rPr>
              <a:t>Mosheh</a:t>
            </a:r>
            <a:r>
              <a:rPr lang="en-ZA" b="0" i="1" dirty="0" smtClean="0">
                <a:solidFill>
                  <a:srgbClr val="004821"/>
                </a:solidFill>
              </a:rPr>
              <a:t> took half the blood and put it in basins, and half the blood he sprinkled on the altar. And he took the Book of the Covenant and read in the hearing of the people. And they said, “All that </a:t>
            </a:r>
            <a:r>
              <a:rPr lang="he-IL" b="0" i="1" dirty="0" smtClean="0">
                <a:solidFill>
                  <a:srgbClr val="004821"/>
                </a:solidFill>
              </a:rPr>
              <a:t>יהוה</a:t>
            </a:r>
            <a:r>
              <a:rPr lang="en-ZA" b="0" i="1" dirty="0" smtClean="0">
                <a:solidFill>
                  <a:srgbClr val="004821"/>
                </a:solidFill>
              </a:rPr>
              <a:t> has spoken we shall do, and obey.” And </a:t>
            </a:r>
            <a:r>
              <a:rPr lang="en-ZA" b="0" i="1" dirty="0" err="1" smtClean="0">
                <a:solidFill>
                  <a:srgbClr val="004821"/>
                </a:solidFill>
              </a:rPr>
              <a:t>Mosheh</a:t>
            </a:r>
            <a:r>
              <a:rPr lang="en-ZA" b="0" i="1" dirty="0" smtClean="0">
                <a:solidFill>
                  <a:srgbClr val="004821"/>
                </a:solidFill>
              </a:rPr>
              <a:t> took the blood and sprinkled it on the people, and said, “See, the blood of the covenant which </a:t>
            </a:r>
            <a:r>
              <a:rPr lang="he-IL" b="0" i="1" dirty="0" smtClean="0">
                <a:solidFill>
                  <a:srgbClr val="004821"/>
                </a:solidFill>
              </a:rPr>
              <a:t>יהוה</a:t>
            </a:r>
            <a:r>
              <a:rPr lang="en-ZA" b="0" i="1" dirty="0" smtClean="0">
                <a:solidFill>
                  <a:srgbClr val="004821"/>
                </a:solidFill>
              </a:rPr>
              <a:t> has made with you concerning all these Words.” </a:t>
            </a:r>
            <a:r>
              <a:rPr lang="en-US" b="1" i="1" dirty="0" smtClean="0">
                <a:solidFill>
                  <a:srgbClr val="004821"/>
                </a:solidFill>
              </a:rPr>
              <a:t>(Exodus 24:4-8)</a:t>
            </a:r>
          </a:p>
          <a:p>
            <a:pPr algn="just">
              <a:lnSpc>
                <a:spcPts val="2400"/>
              </a:lnSpc>
            </a:pPr>
            <a:r>
              <a:rPr lang="en-ZA" b="0" dirty="0" smtClean="0"/>
              <a:t>The Covenant is now ratified and confirmed in blood. </a:t>
            </a:r>
            <a:r>
              <a:rPr lang="en-ZA" b="0" dirty="0" smtClean="0"/>
              <a:t>Israel </a:t>
            </a:r>
            <a:r>
              <a:rPr lang="en-ZA" b="0" dirty="0" smtClean="0"/>
              <a:t>agreed to obey Elohim and entered into covenant with their Creator King. </a:t>
            </a:r>
            <a:r>
              <a:rPr lang="en-ZA" b="0" i="1" dirty="0" smtClean="0"/>
              <a:t>The same way when we drink the second cup we accept the blood covenant and accept the way of the Creator. </a:t>
            </a:r>
            <a:endParaRPr lang="en-ZA" b="0" i="1" dirty="0" smtClean="0">
              <a:solidFill>
                <a:srgbClr val="004821"/>
              </a:solidFill>
            </a:endParaRPr>
          </a:p>
          <a:p>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NA’AR</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300"/>
              </a:lnSpc>
            </a:pPr>
            <a:r>
              <a:rPr lang="en-ZA" sz="8800" b="0" i="1" dirty="0" smtClean="0">
                <a:solidFill>
                  <a:srgbClr val="004821"/>
                </a:solidFill>
              </a:rPr>
              <a:t>And he sent </a:t>
            </a:r>
            <a:r>
              <a:rPr lang="en-ZA" sz="8800" i="1" dirty="0" smtClean="0">
                <a:solidFill>
                  <a:srgbClr val="004821"/>
                </a:solidFill>
              </a:rPr>
              <a:t>young men </a:t>
            </a:r>
            <a:r>
              <a:rPr lang="en-ZA" sz="8800" b="0" i="1" dirty="0" smtClean="0">
                <a:solidFill>
                  <a:srgbClr val="004821"/>
                </a:solidFill>
              </a:rPr>
              <a:t>of the children of </a:t>
            </a:r>
            <a:r>
              <a:rPr lang="en-ZA" sz="8800" b="0" i="1" dirty="0" err="1" smtClean="0">
                <a:solidFill>
                  <a:srgbClr val="004821"/>
                </a:solidFill>
              </a:rPr>
              <a:t>Yisra’ĕl</a:t>
            </a:r>
            <a:r>
              <a:rPr lang="en-ZA" sz="8800" b="0" i="1" dirty="0" smtClean="0">
                <a:solidFill>
                  <a:srgbClr val="004821"/>
                </a:solidFill>
              </a:rPr>
              <a:t>, and they offered burnt offerings and slaughtered peace </a:t>
            </a:r>
            <a:r>
              <a:rPr lang="en-ZA" sz="8800" b="0" i="1" dirty="0" err="1" smtClean="0">
                <a:solidFill>
                  <a:srgbClr val="004821"/>
                </a:solidFill>
              </a:rPr>
              <a:t>slaughterings</a:t>
            </a:r>
            <a:r>
              <a:rPr lang="en-ZA" sz="8800" b="0" i="1" dirty="0" smtClean="0">
                <a:solidFill>
                  <a:srgbClr val="004821"/>
                </a:solidFill>
              </a:rPr>
              <a:t> of bulls to </a:t>
            </a:r>
            <a:r>
              <a:rPr lang="he-IL" sz="8800" b="0" i="1" dirty="0" smtClean="0">
                <a:solidFill>
                  <a:srgbClr val="004821"/>
                </a:solidFill>
              </a:rPr>
              <a:t>יהוה</a:t>
            </a:r>
            <a:r>
              <a:rPr lang="en-US" sz="8800" b="0" i="1" dirty="0" smtClean="0">
                <a:solidFill>
                  <a:srgbClr val="004821"/>
                </a:solidFill>
              </a:rPr>
              <a:t>. </a:t>
            </a:r>
            <a:r>
              <a:rPr lang="en-US" sz="8800" b="1" i="1" dirty="0" smtClean="0">
                <a:solidFill>
                  <a:srgbClr val="004821"/>
                </a:solidFill>
              </a:rPr>
              <a:t>(Exodus 24:5)</a:t>
            </a:r>
          </a:p>
          <a:p>
            <a:pPr algn="just">
              <a:lnSpc>
                <a:spcPts val="2300"/>
              </a:lnSpc>
            </a:pPr>
            <a:r>
              <a:rPr lang="en-ZA" sz="8800" b="0" dirty="0" smtClean="0"/>
              <a:t>Who were these young men. Many of the commentators believe these were the first-born sons who were the priests of </a:t>
            </a:r>
            <a:r>
              <a:rPr lang="he-IL" sz="8800" b="0" dirty="0" smtClean="0"/>
              <a:t>יהוה</a:t>
            </a:r>
            <a:r>
              <a:rPr lang="en-ZA" sz="8800" b="0" dirty="0" smtClean="0"/>
              <a:t> since the Levites had not yet replaced them. The problem with this thought is that no where else do we find </a:t>
            </a:r>
            <a:r>
              <a:rPr lang="en-ZA" sz="8800" b="0" dirty="0" err="1" smtClean="0"/>
              <a:t>na’arim</a:t>
            </a:r>
            <a:r>
              <a:rPr lang="en-ZA" sz="8800" b="0" dirty="0" smtClean="0"/>
              <a:t> to mean first-born. These are the ways you find </a:t>
            </a:r>
            <a:r>
              <a:rPr lang="en-ZA" sz="8800" b="0" dirty="0" err="1" smtClean="0"/>
              <a:t>na’ar</a:t>
            </a:r>
            <a:r>
              <a:rPr lang="en-ZA" sz="8800" b="0" dirty="0" smtClean="0"/>
              <a:t> (singular) defined in the Hebrew Scriptures:</a:t>
            </a:r>
          </a:p>
          <a:p>
            <a:pPr marL="273050" indent="-273050" algn="just">
              <a:lnSpc>
                <a:spcPts val="2300"/>
              </a:lnSpc>
              <a:buFont typeface="Arial" pitchFamily="34" charset="0"/>
              <a:buChar char="•"/>
            </a:pPr>
            <a:r>
              <a:rPr lang="en-ZA" sz="8800" b="0" dirty="0" smtClean="0"/>
              <a:t>As a baby: </a:t>
            </a:r>
            <a:r>
              <a:rPr lang="en-ZA" sz="8800" b="0" i="1" dirty="0" smtClean="0">
                <a:solidFill>
                  <a:srgbClr val="004821"/>
                </a:solidFill>
              </a:rPr>
              <a:t>and opened it and saw the child, and see, the baby (</a:t>
            </a:r>
            <a:r>
              <a:rPr lang="en-ZA" sz="8800" b="0" i="1" dirty="0" err="1" smtClean="0">
                <a:solidFill>
                  <a:srgbClr val="004821"/>
                </a:solidFill>
              </a:rPr>
              <a:t>na’ar</a:t>
            </a:r>
            <a:r>
              <a:rPr lang="en-ZA" sz="8800" b="0" i="1" dirty="0" smtClean="0">
                <a:solidFill>
                  <a:srgbClr val="004821"/>
                </a:solidFill>
              </a:rPr>
              <a:t>) wept. </a:t>
            </a:r>
            <a:r>
              <a:rPr lang="en-ZA" sz="8800" b="1" i="1" dirty="0" smtClean="0">
                <a:solidFill>
                  <a:srgbClr val="004821"/>
                </a:solidFill>
              </a:rPr>
              <a:t>.. (Exodus 2:6)</a:t>
            </a:r>
          </a:p>
          <a:p>
            <a:pPr marL="273050" indent="-273050" algn="just">
              <a:lnSpc>
                <a:spcPts val="2300"/>
              </a:lnSpc>
              <a:buFont typeface="Arial" pitchFamily="34" charset="0"/>
              <a:buChar char="•"/>
            </a:pPr>
            <a:r>
              <a:rPr lang="en-ZA" sz="8800" b="0" dirty="0" smtClean="0"/>
              <a:t>As a youth: </a:t>
            </a:r>
            <a:r>
              <a:rPr lang="en-ZA" sz="8800" b="0" i="1" dirty="0" smtClean="0">
                <a:solidFill>
                  <a:srgbClr val="004821"/>
                </a:solidFill>
              </a:rPr>
              <a:t>and captured a youth (</a:t>
            </a:r>
            <a:r>
              <a:rPr lang="en-ZA" sz="8800" b="0" i="1" dirty="0" err="1" smtClean="0">
                <a:solidFill>
                  <a:srgbClr val="004821"/>
                </a:solidFill>
              </a:rPr>
              <a:t>na’ar</a:t>
            </a:r>
            <a:r>
              <a:rPr lang="en-ZA" sz="8800" b="0" i="1" dirty="0" smtClean="0">
                <a:solidFill>
                  <a:srgbClr val="004821"/>
                </a:solidFill>
              </a:rPr>
              <a:t>) of the men.. </a:t>
            </a:r>
            <a:r>
              <a:rPr lang="en-ZA" sz="8800" i="1" dirty="0" smtClean="0">
                <a:solidFill>
                  <a:srgbClr val="004821"/>
                </a:solidFill>
              </a:rPr>
              <a:t>(Judges 8:14)</a:t>
            </a:r>
          </a:p>
          <a:p>
            <a:pPr marL="273050" indent="-273050" algn="just">
              <a:lnSpc>
                <a:spcPts val="2300"/>
              </a:lnSpc>
              <a:buFont typeface="Arial" pitchFamily="34" charset="0"/>
              <a:buChar char="•"/>
            </a:pPr>
            <a:r>
              <a:rPr lang="en-ZA" sz="8800" b="0" dirty="0" smtClean="0"/>
              <a:t>As a servant or a slave: </a:t>
            </a:r>
            <a:r>
              <a:rPr lang="en-ZA" sz="8800" b="0" i="1" dirty="0" smtClean="0">
                <a:solidFill>
                  <a:srgbClr val="004821"/>
                </a:solidFill>
              </a:rPr>
              <a:t>“And there was with us a </a:t>
            </a:r>
            <a:r>
              <a:rPr lang="en-ZA" sz="8800" b="0" i="1" dirty="0" err="1" smtClean="0">
                <a:solidFill>
                  <a:srgbClr val="004821"/>
                </a:solidFill>
              </a:rPr>
              <a:t>Heḇrew</a:t>
            </a:r>
            <a:r>
              <a:rPr lang="en-ZA" sz="8800" b="0" i="1" dirty="0" smtClean="0">
                <a:solidFill>
                  <a:srgbClr val="004821"/>
                </a:solidFill>
              </a:rPr>
              <a:t> youth (</a:t>
            </a:r>
            <a:r>
              <a:rPr lang="en-ZA" sz="8800" b="0" i="1" dirty="0" err="1" smtClean="0">
                <a:solidFill>
                  <a:srgbClr val="004821"/>
                </a:solidFill>
              </a:rPr>
              <a:t>na’ar</a:t>
            </a:r>
            <a:r>
              <a:rPr lang="en-ZA" sz="8800" b="0" i="1" dirty="0" smtClean="0">
                <a:solidFill>
                  <a:srgbClr val="004821"/>
                </a:solidFill>
              </a:rPr>
              <a:t>), a servant of the captain of the guard. </a:t>
            </a:r>
            <a:r>
              <a:rPr lang="en-ZA" sz="8800" b="1" i="1" dirty="0" smtClean="0">
                <a:solidFill>
                  <a:srgbClr val="004821"/>
                </a:solidFill>
              </a:rPr>
              <a:t>..(Genesis 41:12)</a:t>
            </a:r>
          </a:p>
          <a:p>
            <a:pPr marL="273050" indent="-273050" algn="just">
              <a:lnSpc>
                <a:spcPts val="2300"/>
              </a:lnSpc>
              <a:buFont typeface="Arial" pitchFamily="34" charset="0"/>
              <a:buChar char="•"/>
            </a:pPr>
            <a:r>
              <a:rPr lang="en-ZA" sz="8800" b="0" dirty="0" smtClean="0"/>
              <a:t>As a man of war: </a:t>
            </a:r>
            <a:r>
              <a:rPr lang="en-ZA" sz="8800" b="0" i="1" dirty="0" smtClean="0">
                <a:solidFill>
                  <a:srgbClr val="004821"/>
                </a:solidFill>
              </a:rPr>
              <a:t>And </a:t>
            </a:r>
            <a:r>
              <a:rPr lang="en-ZA" sz="8800" b="0" i="1" dirty="0" err="1" smtClean="0">
                <a:solidFill>
                  <a:srgbClr val="004821"/>
                </a:solidFill>
              </a:rPr>
              <a:t>Dawid</a:t>
            </a:r>
            <a:r>
              <a:rPr lang="en-ZA" sz="8800" b="0" i="1" dirty="0" smtClean="0">
                <a:solidFill>
                  <a:srgbClr val="004821"/>
                </a:solidFill>
              </a:rPr>
              <a:t>̱ smote them .. none of them escaped, except four hundred young (</a:t>
            </a:r>
            <a:r>
              <a:rPr lang="en-ZA" sz="8800" b="0" i="1" dirty="0" err="1" smtClean="0">
                <a:solidFill>
                  <a:srgbClr val="004821"/>
                </a:solidFill>
              </a:rPr>
              <a:t>na’ar</a:t>
            </a:r>
            <a:r>
              <a:rPr lang="en-ZA" sz="8800" b="0" i="1" dirty="0" smtClean="0">
                <a:solidFill>
                  <a:srgbClr val="004821"/>
                </a:solidFill>
              </a:rPr>
              <a:t>) men who rode on camels and fled. </a:t>
            </a:r>
            <a:r>
              <a:rPr lang="en-ZA" sz="8800" b="1" i="1" dirty="0" smtClean="0">
                <a:solidFill>
                  <a:srgbClr val="004821"/>
                </a:solidFill>
              </a:rPr>
              <a:t>(1 Samuel 30:17)</a:t>
            </a:r>
          </a:p>
          <a:p>
            <a:pPr algn="just"/>
            <a:endParaRPr lang="en-ZA" b="0" dirty="0" smtClean="0"/>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STORY OF </a:t>
            </a:r>
            <a:r>
              <a:rPr lang="he-IL" sz="5400" b="0" dirty="0"/>
              <a:t>יהושע</a:t>
            </a:r>
            <a:endParaRPr lang="en-ZA" sz="5400" dirty="0"/>
          </a:p>
        </p:txBody>
      </p:sp>
      <p:sp>
        <p:nvSpPr>
          <p:cNvPr id="3" name="Content Placeholder 2"/>
          <p:cNvSpPr>
            <a:spLocks noGrp="1"/>
          </p:cNvSpPr>
          <p:nvPr>
            <p:ph idx="1"/>
          </p:nvPr>
        </p:nvSpPr>
        <p:spPr/>
        <p:txBody>
          <a:bodyPr>
            <a:normAutofit/>
          </a:bodyPr>
          <a:lstStyle/>
          <a:p>
            <a:pPr>
              <a:lnSpc>
                <a:spcPts val="2600"/>
              </a:lnSpc>
            </a:pPr>
            <a:r>
              <a:rPr lang="en-ZA" b="0" dirty="0" smtClean="0"/>
              <a:t>These different pictures of a </a:t>
            </a:r>
            <a:r>
              <a:rPr lang="en-ZA" b="0" dirty="0" err="1" smtClean="0"/>
              <a:t>na’ar</a:t>
            </a:r>
            <a:r>
              <a:rPr lang="en-ZA" b="0" dirty="0" smtClean="0"/>
              <a:t> tell the story of </a:t>
            </a:r>
            <a:r>
              <a:rPr lang="he-IL" dirty="0"/>
              <a:t>יהושע</a:t>
            </a:r>
            <a:r>
              <a:rPr lang="en-ZA" b="0" dirty="0" smtClean="0"/>
              <a:t>!! </a:t>
            </a:r>
            <a:r>
              <a:rPr lang="en-ZA" b="0" dirty="0" smtClean="0"/>
              <a:t>He came as a baby, then we next see Him as a youth in the Temple, then he becomes a servant (Philippians 2:7), and He will return as a man of war! The Torah is all about Him, we just need to dig! </a:t>
            </a:r>
          </a:p>
          <a:p>
            <a:pPr algn="just">
              <a:lnSpc>
                <a:spcPts val="2600"/>
              </a:lnSpc>
            </a:pPr>
            <a:r>
              <a:rPr lang="en-ZA" b="0" dirty="0" err="1" smtClean="0">
                <a:solidFill>
                  <a:srgbClr val="C00000"/>
                </a:solidFill>
              </a:rPr>
              <a:t>Rambam</a:t>
            </a:r>
            <a:r>
              <a:rPr lang="en-ZA" b="0" dirty="0" smtClean="0">
                <a:solidFill>
                  <a:srgbClr val="C00000"/>
                </a:solidFill>
              </a:rPr>
              <a:t> offers another insight into these </a:t>
            </a:r>
            <a:r>
              <a:rPr lang="en-ZA" b="0" dirty="0" err="1" smtClean="0">
                <a:solidFill>
                  <a:srgbClr val="C00000"/>
                </a:solidFill>
              </a:rPr>
              <a:t>na’arim</a:t>
            </a:r>
            <a:r>
              <a:rPr lang="en-ZA" b="0" dirty="0" smtClean="0">
                <a:solidFill>
                  <a:srgbClr val="C00000"/>
                </a:solidFill>
              </a:rPr>
              <a:t>. He suggests that they were the youth of Israel who had not tasted of sin! There’s another picture of our Messiah! </a:t>
            </a:r>
          </a:p>
          <a:p>
            <a:pPr algn="just">
              <a:lnSpc>
                <a:spcPts val="2600"/>
              </a:lnSpc>
            </a:pPr>
            <a:r>
              <a:rPr lang="en-ZA" b="0" dirty="0" smtClean="0"/>
              <a:t>The question is also asked as to why these </a:t>
            </a:r>
            <a:r>
              <a:rPr lang="en-ZA" b="0" dirty="0" err="1" smtClean="0"/>
              <a:t>na’arim</a:t>
            </a:r>
            <a:r>
              <a:rPr lang="en-ZA" b="0" dirty="0" smtClean="0"/>
              <a:t> are chosen to represent the entire congregation of Israel in such a profound moment. In light of the parallels that we saw between the binding of Isaac and the ratifying of the covenant, it is suggested that just as Abraham as an individual was commanded to sacrifice his son, so too all of Israel as a congregation was required to offer their sons (their </a:t>
            </a:r>
            <a:r>
              <a:rPr lang="en-ZA" b="0" dirty="0" err="1" smtClean="0"/>
              <a:t>na’arim</a:t>
            </a:r>
            <a:r>
              <a:rPr lang="en-ZA" b="0" dirty="0" smtClean="0"/>
              <a:t>) to the Almighty that sacrifices might be made for them. This is another powerful example of the substitution principle.</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MISHPAT’IM</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i="1" dirty="0" err="1" smtClean="0"/>
              <a:t>Mishpat‟im</a:t>
            </a:r>
            <a:r>
              <a:rPr lang="en-ZA" b="0" i="1" dirty="0" smtClean="0"/>
              <a:t> or “right-rulings” </a:t>
            </a:r>
            <a:r>
              <a:rPr lang="en-ZA" b="0" dirty="0" smtClean="0"/>
              <a:t>begins in Exodus 21:1 with; “</a:t>
            </a:r>
            <a:r>
              <a:rPr lang="en-ZA" b="0" i="1" dirty="0" err="1" smtClean="0"/>
              <a:t>v‟aylah</a:t>
            </a:r>
            <a:r>
              <a:rPr lang="en-ZA" b="0" i="1" dirty="0" smtClean="0"/>
              <a:t> </a:t>
            </a:r>
            <a:r>
              <a:rPr lang="en-ZA" b="0" i="1" dirty="0" err="1" smtClean="0"/>
              <a:t>ha‟mishpat‟im</a:t>
            </a:r>
            <a:r>
              <a:rPr lang="en-ZA" b="0" i="1" dirty="0" smtClean="0"/>
              <a:t> </a:t>
            </a:r>
            <a:r>
              <a:rPr lang="en-ZA" b="0" i="1" dirty="0" err="1" smtClean="0"/>
              <a:t>ashar</a:t>
            </a:r>
            <a:r>
              <a:rPr lang="en-ZA" b="0" i="1" dirty="0" smtClean="0"/>
              <a:t> </a:t>
            </a:r>
            <a:r>
              <a:rPr lang="en-ZA" b="0" i="1" dirty="0" err="1" smtClean="0"/>
              <a:t>tasim</a:t>
            </a:r>
            <a:r>
              <a:rPr lang="en-ZA" b="0" i="1" dirty="0" smtClean="0"/>
              <a:t> l‟ </a:t>
            </a:r>
            <a:r>
              <a:rPr lang="en-ZA" b="0" i="1" dirty="0" err="1" smtClean="0"/>
              <a:t>paniym</a:t>
            </a:r>
            <a:r>
              <a:rPr lang="en-ZA" b="0" i="1" dirty="0" smtClean="0"/>
              <a:t>.” </a:t>
            </a:r>
            <a:r>
              <a:rPr lang="en-ZA" b="0" dirty="0" smtClean="0"/>
              <a:t>or </a:t>
            </a:r>
            <a:r>
              <a:rPr lang="en-ZA" b="0" i="1" dirty="0" smtClean="0"/>
              <a:t>“</a:t>
            </a:r>
            <a:r>
              <a:rPr lang="en-ZA" b="0" i="1" dirty="0" smtClean="0">
                <a:solidFill>
                  <a:srgbClr val="004821"/>
                </a:solidFill>
              </a:rPr>
              <a:t>And, these are the right-rulings which you are to set before them.” </a:t>
            </a:r>
            <a:r>
              <a:rPr lang="en-ZA" b="0" dirty="0" smtClean="0"/>
              <a:t>The Hebrew word “</a:t>
            </a:r>
            <a:r>
              <a:rPr lang="en-ZA" b="0" i="1" dirty="0" err="1" smtClean="0"/>
              <a:t>Mishpat‟im</a:t>
            </a:r>
            <a:r>
              <a:rPr lang="en-ZA" b="0" i="1" dirty="0" smtClean="0"/>
              <a:t>”</a:t>
            </a:r>
            <a:r>
              <a:rPr lang="en-ZA" b="0" dirty="0" smtClean="0"/>
              <a:t> means </a:t>
            </a:r>
            <a:r>
              <a:rPr lang="en-ZA" b="0" i="1" dirty="0" smtClean="0"/>
              <a:t>“judgments”, “ordinances” or “right rulings”</a:t>
            </a:r>
            <a:r>
              <a:rPr lang="en-ZA" b="0" dirty="0" smtClean="0"/>
              <a:t>. </a:t>
            </a:r>
          </a:p>
          <a:p>
            <a:pPr algn="just">
              <a:lnSpc>
                <a:spcPts val="2300"/>
              </a:lnSpc>
            </a:pPr>
            <a:r>
              <a:rPr lang="en-ZA" b="0" dirty="0" smtClean="0"/>
              <a:t>Gesenius’ Hebrew-Chaldee Lexicon, a “</a:t>
            </a:r>
            <a:r>
              <a:rPr lang="en-ZA" b="0" i="1" dirty="0" err="1" smtClean="0"/>
              <a:t>mishpat</a:t>
            </a:r>
            <a:r>
              <a:rPr lang="en-ZA" b="0" dirty="0" smtClean="0"/>
              <a:t>” is the “</a:t>
            </a:r>
            <a:r>
              <a:rPr lang="en-ZA" b="0" i="1" dirty="0" smtClean="0"/>
              <a:t>sentence of a judge”</a:t>
            </a:r>
            <a:r>
              <a:rPr lang="en-ZA" b="0" dirty="0" smtClean="0"/>
              <a:t> or </a:t>
            </a:r>
            <a:r>
              <a:rPr lang="en-ZA" b="0" i="1" dirty="0" smtClean="0"/>
              <a:t>“ruling”</a:t>
            </a:r>
            <a:r>
              <a:rPr lang="en-ZA" b="0" dirty="0" smtClean="0"/>
              <a:t> that is “</a:t>
            </a:r>
            <a:r>
              <a:rPr lang="en-ZA" b="0" i="1" dirty="0" smtClean="0"/>
              <a:t>just”, “lawful” and “right”. </a:t>
            </a:r>
            <a:r>
              <a:rPr lang="en-ZA" b="0" dirty="0" smtClean="0"/>
              <a:t>These </a:t>
            </a:r>
            <a:r>
              <a:rPr lang="en-ZA" b="0" i="1" dirty="0" smtClean="0"/>
              <a:t>“right rulings”</a:t>
            </a:r>
            <a:r>
              <a:rPr lang="en-ZA" b="0" dirty="0" smtClean="0"/>
              <a:t> are the basis of the Mosaic Code (Hebrew law), as they apply equally to all Israelites and those who sojourn with Israel (both men and women), at all times and in all areas of life. The “</a:t>
            </a:r>
            <a:r>
              <a:rPr lang="en-ZA" b="0" i="1" dirty="0" smtClean="0"/>
              <a:t>right-rulings”</a:t>
            </a:r>
            <a:r>
              <a:rPr lang="en-ZA" b="0" dirty="0" smtClean="0"/>
              <a:t> throughout explain the details of this </a:t>
            </a:r>
            <a:r>
              <a:rPr lang="en-ZA" b="0" i="1" dirty="0" smtClean="0"/>
              <a:t>“code of conduct</a:t>
            </a:r>
            <a:r>
              <a:rPr lang="en-ZA" b="0" dirty="0" smtClean="0"/>
              <a:t>” implied in the “</a:t>
            </a:r>
            <a:r>
              <a:rPr lang="en-ZA" b="0" i="1" dirty="0" smtClean="0"/>
              <a:t>Ten Commandments</a:t>
            </a:r>
            <a:r>
              <a:rPr lang="en-ZA" b="0" dirty="0" smtClean="0"/>
              <a:t>” and the “</a:t>
            </a:r>
            <a:r>
              <a:rPr lang="en-ZA" b="0" i="1" dirty="0" smtClean="0"/>
              <a:t>Two Greatest Commands”</a:t>
            </a:r>
            <a:r>
              <a:rPr lang="en-ZA" b="0" dirty="0" smtClean="0"/>
              <a:t> (love </a:t>
            </a:r>
            <a:r>
              <a:rPr lang="he-IL" b="0" dirty="0" smtClean="0"/>
              <a:t>יהוה</a:t>
            </a:r>
            <a:r>
              <a:rPr lang="en-ZA" b="0" dirty="0" smtClean="0"/>
              <a:t> and love your brother as yourself). These right-rulings help teach us just how to keep the basic commands. </a:t>
            </a:r>
          </a:p>
          <a:p>
            <a:pPr algn="just">
              <a:lnSpc>
                <a:spcPts val="2300"/>
              </a:lnSpc>
            </a:pPr>
            <a:r>
              <a:rPr lang="en-ZA" b="0" dirty="0" smtClean="0">
                <a:solidFill>
                  <a:srgbClr val="C00000"/>
                </a:solidFill>
              </a:rPr>
              <a:t>The </a:t>
            </a:r>
            <a:r>
              <a:rPr lang="en-ZA" b="0" i="1" dirty="0" err="1" smtClean="0">
                <a:solidFill>
                  <a:srgbClr val="C00000"/>
                </a:solidFill>
              </a:rPr>
              <a:t>mishpatim</a:t>
            </a:r>
            <a:r>
              <a:rPr lang="en-ZA" b="0" dirty="0" smtClean="0">
                <a:solidFill>
                  <a:srgbClr val="C00000"/>
                </a:solidFill>
              </a:rPr>
              <a:t> contains 53 </a:t>
            </a:r>
            <a:r>
              <a:rPr lang="en-ZA" b="0" dirty="0" err="1" smtClean="0">
                <a:solidFill>
                  <a:srgbClr val="C00000"/>
                </a:solidFill>
              </a:rPr>
              <a:t>mitzvot</a:t>
            </a:r>
            <a:r>
              <a:rPr lang="en-ZA" b="0" dirty="0" smtClean="0">
                <a:solidFill>
                  <a:srgbClr val="C00000"/>
                </a:solidFill>
              </a:rPr>
              <a:t>, 23 imperatives, or "</a:t>
            </a:r>
            <a:r>
              <a:rPr lang="en-ZA" b="0" i="1" dirty="0" smtClean="0">
                <a:solidFill>
                  <a:srgbClr val="C00000"/>
                </a:solidFill>
              </a:rPr>
              <a:t>dos,"</a:t>
            </a:r>
            <a:r>
              <a:rPr lang="en-ZA" b="0" dirty="0" smtClean="0">
                <a:solidFill>
                  <a:srgbClr val="C00000"/>
                </a:solidFill>
              </a:rPr>
              <a:t> and 30 prohibitions, or </a:t>
            </a:r>
            <a:r>
              <a:rPr lang="en-ZA" b="0" i="1" dirty="0" smtClean="0">
                <a:solidFill>
                  <a:srgbClr val="C00000"/>
                </a:solidFill>
              </a:rPr>
              <a:t>"don'ts“ </a:t>
            </a:r>
            <a:r>
              <a:rPr lang="en-ZA" b="0" dirty="0" smtClean="0">
                <a:solidFill>
                  <a:srgbClr val="C00000"/>
                </a:solidFill>
              </a:rPr>
              <a:t>and are judgments which were not necessarily new to Israel, but when acted upon in faith, united them with </a:t>
            </a:r>
            <a:r>
              <a:rPr lang="he-IL" b="0" dirty="0" smtClean="0">
                <a:solidFill>
                  <a:srgbClr val="C00000"/>
                </a:solidFill>
              </a:rPr>
              <a:t>יהוה </a:t>
            </a:r>
            <a:r>
              <a:rPr lang="en-ZA" b="0" dirty="0" smtClean="0">
                <a:solidFill>
                  <a:srgbClr val="C00000"/>
                </a:solidFill>
              </a:rPr>
              <a:t>'s divine vision for His people.</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ONE’s LIFE</a:t>
            </a:r>
            <a:endParaRPr lang="en-ZA" dirty="0"/>
          </a:p>
        </p:txBody>
      </p:sp>
      <p:sp>
        <p:nvSpPr>
          <p:cNvPr id="3" name="Content Placeholder 2"/>
          <p:cNvSpPr>
            <a:spLocks noGrp="1"/>
          </p:cNvSpPr>
          <p:nvPr>
            <p:ph idx="1"/>
          </p:nvPr>
        </p:nvSpPr>
        <p:spPr/>
        <p:txBody>
          <a:bodyPr>
            <a:normAutofit/>
          </a:bodyPr>
          <a:lstStyle/>
          <a:p>
            <a:r>
              <a:rPr lang="en-ZA" b="0" dirty="0" smtClean="0"/>
              <a:t>Rabbi Yonatan Grossman </a:t>
            </a:r>
            <a:r>
              <a:rPr lang="en-ZA" b="0" i="1" dirty="0" smtClean="0"/>
              <a:t>(A non believer in </a:t>
            </a:r>
            <a:r>
              <a:rPr lang="he-IL" i="1" dirty="0"/>
              <a:t>יהושע</a:t>
            </a:r>
            <a:r>
              <a:rPr lang="en-ZA" b="0" i="1" dirty="0" smtClean="0"/>
              <a:t> </a:t>
            </a:r>
            <a:r>
              <a:rPr lang="en-ZA" b="0" i="1" dirty="0" smtClean="0"/>
              <a:t>the Messiah)</a:t>
            </a:r>
            <a:r>
              <a:rPr lang="en-ZA" b="0" dirty="0" smtClean="0"/>
              <a:t>:</a:t>
            </a:r>
          </a:p>
          <a:p>
            <a:r>
              <a:rPr lang="en-ZA" b="0" i="1" dirty="0" smtClean="0">
                <a:solidFill>
                  <a:srgbClr val="C00000"/>
                </a:solidFill>
              </a:rPr>
              <a:t>“Possibly, in order for people to see God and His glory, one must sacrifice one’s own life, because ‘man cannot see Me and live’ (Exodus 33:20). When man requests to see the vision of the Lord, it is required of man to sacrifice of himself: ‘And you must redeem every first-born among your sons. None shall appear before me empty-handed’ (Exodus 34:20).”</a:t>
            </a:r>
          </a:p>
          <a:p>
            <a:pPr algn="ctr"/>
            <a:r>
              <a:rPr lang="en-ZA" b="0" i="1" dirty="0" smtClean="0">
                <a:solidFill>
                  <a:srgbClr val="004821"/>
                </a:solidFill>
              </a:rPr>
              <a:t>“I have been impaled with Messiah, and I no longer live, but Messiah lives in me. And that which I now live in the flesh I live by belief in the Son of Elohim, who loved me and gave Himself for me. </a:t>
            </a:r>
            <a:r>
              <a:rPr lang="en-ZA" b="1" i="1" dirty="0" smtClean="0">
                <a:solidFill>
                  <a:srgbClr val="004821"/>
                </a:solidFill>
              </a:rPr>
              <a:t>(Galatians 2:20)</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THEY SAW GOD!!!</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300"/>
              </a:lnSpc>
            </a:pPr>
            <a:r>
              <a:rPr lang="en-ZA" sz="8800" b="0" i="1" dirty="0" smtClean="0">
                <a:solidFill>
                  <a:srgbClr val="004821"/>
                </a:solidFill>
              </a:rPr>
              <a:t>And </a:t>
            </a:r>
            <a:r>
              <a:rPr lang="en-ZA" sz="8800" b="0" i="1" dirty="0" err="1" smtClean="0">
                <a:solidFill>
                  <a:srgbClr val="004821"/>
                </a:solidFill>
              </a:rPr>
              <a:t>Mosheh</a:t>
            </a:r>
            <a:r>
              <a:rPr lang="en-ZA" sz="8800" b="0" i="1" dirty="0" smtClean="0">
                <a:solidFill>
                  <a:srgbClr val="004821"/>
                </a:solidFill>
              </a:rPr>
              <a:t> went up, also </a:t>
            </a:r>
            <a:r>
              <a:rPr lang="en-ZA" sz="8800" b="0" i="1" dirty="0" err="1" smtClean="0">
                <a:solidFill>
                  <a:srgbClr val="004821"/>
                </a:solidFill>
              </a:rPr>
              <a:t>Aharon</a:t>
            </a:r>
            <a:r>
              <a:rPr lang="en-ZA" sz="8800" b="0" i="1" dirty="0" smtClean="0">
                <a:solidFill>
                  <a:srgbClr val="004821"/>
                </a:solidFill>
              </a:rPr>
              <a:t>, </a:t>
            </a:r>
            <a:r>
              <a:rPr lang="en-ZA" sz="8800" b="0" i="1" dirty="0" err="1" smtClean="0">
                <a:solidFill>
                  <a:srgbClr val="004821"/>
                </a:solidFill>
              </a:rPr>
              <a:t>Naḏab</a:t>
            </a:r>
            <a:r>
              <a:rPr lang="en-ZA" sz="8800" b="0" i="1" dirty="0" smtClean="0">
                <a:solidFill>
                  <a:srgbClr val="004821"/>
                </a:solidFill>
              </a:rPr>
              <a:t>̱, and </a:t>
            </a:r>
            <a:r>
              <a:rPr lang="en-ZA" sz="8800" b="0" i="1" dirty="0" err="1" smtClean="0">
                <a:solidFill>
                  <a:srgbClr val="004821"/>
                </a:solidFill>
              </a:rPr>
              <a:t>Aḇihu</a:t>
            </a:r>
            <a:r>
              <a:rPr lang="en-ZA" sz="8800" b="0" i="1" dirty="0" smtClean="0">
                <a:solidFill>
                  <a:srgbClr val="004821"/>
                </a:solidFill>
              </a:rPr>
              <a:t>, and seventy of the elders of </a:t>
            </a:r>
            <a:r>
              <a:rPr lang="en-ZA" sz="8800" b="0" i="1" dirty="0" err="1" smtClean="0">
                <a:solidFill>
                  <a:srgbClr val="004821"/>
                </a:solidFill>
              </a:rPr>
              <a:t>Yisra’ĕl</a:t>
            </a:r>
            <a:r>
              <a:rPr lang="en-ZA" sz="8800" b="0" i="1" dirty="0" smtClean="0">
                <a:solidFill>
                  <a:srgbClr val="004821"/>
                </a:solidFill>
              </a:rPr>
              <a:t>, and they saw the Elohim of </a:t>
            </a:r>
            <a:r>
              <a:rPr lang="en-ZA" sz="8800" b="0" i="1" dirty="0" err="1" smtClean="0">
                <a:solidFill>
                  <a:srgbClr val="004821"/>
                </a:solidFill>
              </a:rPr>
              <a:t>Yisra’ĕl</a:t>
            </a:r>
            <a:r>
              <a:rPr lang="en-ZA" sz="8800" b="0" i="1" dirty="0" smtClean="0">
                <a:solidFill>
                  <a:srgbClr val="004821"/>
                </a:solidFill>
              </a:rPr>
              <a:t>, and under His feet like a paved work of sapphire stone, and like the heavens for brightness. Yet He did not stretch out His hand against the chiefs of the children of </a:t>
            </a:r>
            <a:r>
              <a:rPr lang="en-ZA" sz="8800" b="0" i="1" dirty="0" err="1" smtClean="0">
                <a:solidFill>
                  <a:srgbClr val="004821"/>
                </a:solidFill>
              </a:rPr>
              <a:t>Yisra’ĕl</a:t>
            </a:r>
            <a:r>
              <a:rPr lang="en-ZA" sz="8800" b="0" i="1" dirty="0" smtClean="0">
                <a:solidFill>
                  <a:srgbClr val="004821"/>
                </a:solidFill>
              </a:rPr>
              <a:t>! And they saw Elohim, and they ate and drank. </a:t>
            </a:r>
            <a:r>
              <a:rPr lang="en-ZA" sz="8800" b="1" i="1" dirty="0" smtClean="0">
                <a:solidFill>
                  <a:srgbClr val="004821"/>
                </a:solidFill>
              </a:rPr>
              <a:t>(Exodus 24:9-11)</a:t>
            </a:r>
          </a:p>
          <a:p>
            <a:pPr algn="just">
              <a:lnSpc>
                <a:spcPts val="2300"/>
              </a:lnSpc>
            </a:pPr>
            <a:r>
              <a:rPr lang="en-ZA" sz="8800" b="0" dirty="0" smtClean="0"/>
              <a:t>They see the Elohim of </a:t>
            </a:r>
            <a:r>
              <a:rPr lang="en-ZA" sz="8800" b="0" dirty="0" smtClean="0"/>
              <a:t>Israel. </a:t>
            </a:r>
            <a:r>
              <a:rPr lang="en-ZA" sz="8800" b="0" dirty="0" smtClean="0"/>
              <a:t>But, the real picture is obscured in faulty translations. Things are much clearer when we read it from the Hebrew. </a:t>
            </a:r>
            <a:r>
              <a:rPr lang="en-ZA" sz="8800" b="0" i="1" dirty="0" smtClean="0"/>
              <a:t>“</a:t>
            </a:r>
            <a:r>
              <a:rPr lang="en-ZA" sz="8800" b="0" i="1" dirty="0" err="1" smtClean="0"/>
              <a:t>Va‟ye</a:t>
            </a:r>
            <a:r>
              <a:rPr lang="en-ZA" sz="8800" b="0" i="1" dirty="0" smtClean="0"/>
              <a:t> </a:t>
            </a:r>
            <a:r>
              <a:rPr lang="en-ZA" sz="8800" b="0" i="1" dirty="0" err="1" smtClean="0"/>
              <a:t>ra‟oo</a:t>
            </a:r>
            <a:r>
              <a:rPr lang="en-ZA" sz="8800" b="0" i="1" dirty="0" smtClean="0"/>
              <a:t> et </a:t>
            </a:r>
            <a:r>
              <a:rPr lang="en-ZA" sz="8800" b="0" i="1" dirty="0" err="1" smtClean="0"/>
              <a:t>Eloahi</a:t>
            </a:r>
            <a:r>
              <a:rPr lang="en-ZA" sz="8800" b="0" i="1" dirty="0" smtClean="0"/>
              <a:t> </a:t>
            </a:r>
            <a:r>
              <a:rPr lang="en-ZA" sz="8800" b="0" i="1" dirty="0" err="1" smtClean="0"/>
              <a:t>Yisra‟el</a:t>
            </a:r>
            <a:r>
              <a:rPr lang="en-ZA" sz="8800" b="0" i="1" dirty="0" smtClean="0"/>
              <a:t> </a:t>
            </a:r>
            <a:r>
              <a:rPr lang="en-ZA" sz="8800" b="0" i="1" dirty="0" err="1" smtClean="0"/>
              <a:t>v‟tachat</a:t>
            </a:r>
            <a:r>
              <a:rPr lang="en-ZA" sz="8800" b="0" i="1" dirty="0" smtClean="0"/>
              <a:t> </a:t>
            </a:r>
            <a:r>
              <a:rPr lang="en-ZA" sz="8800" b="0" i="1" dirty="0" err="1" smtClean="0"/>
              <a:t>ragalee</a:t>
            </a:r>
            <a:r>
              <a:rPr lang="en-ZA" sz="8800" b="0" i="1" dirty="0" smtClean="0"/>
              <a:t> </a:t>
            </a:r>
            <a:r>
              <a:rPr lang="en-ZA" sz="8800" b="0" i="1" dirty="0" err="1" smtClean="0"/>
              <a:t>k‟ma‟aseh</a:t>
            </a:r>
            <a:r>
              <a:rPr lang="en-ZA" sz="8800" b="0" i="1" dirty="0" smtClean="0"/>
              <a:t> </a:t>
            </a:r>
            <a:r>
              <a:rPr lang="en-ZA" sz="8800" b="0" i="1" dirty="0" err="1" smtClean="0"/>
              <a:t>lebanah</a:t>
            </a:r>
            <a:r>
              <a:rPr lang="en-ZA" sz="8800" b="0" i="1" dirty="0" smtClean="0"/>
              <a:t> ha </a:t>
            </a:r>
            <a:r>
              <a:rPr lang="en-ZA" sz="8800" b="0" i="1" dirty="0" err="1" smtClean="0"/>
              <a:t>saphir</a:t>
            </a:r>
            <a:r>
              <a:rPr lang="en-ZA" sz="8800" b="0" i="1" dirty="0" smtClean="0"/>
              <a:t> </a:t>
            </a:r>
            <a:r>
              <a:rPr lang="en-ZA" sz="8800" b="0" i="1" dirty="0" err="1" smtClean="0"/>
              <a:t>va‟ca‟estem</a:t>
            </a:r>
            <a:r>
              <a:rPr lang="en-ZA" sz="8800" b="0" i="1" dirty="0" smtClean="0"/>
              <a:t> ha‟ </a:t>
            </a:r>
            <a:r>
              <a:rPr lang="en-ZA" sz="8800" b="0" i="1" dirty="0" err="1" smtClean="0"/>
              <a:t>shamay‟im</a:t>
            </a:r>
            <a:r>
              <a:rPr lang="en-ZA" sz="8800" b="0" i="1" dirty="0" smtClean="0"/>
              <a:t> </a:t>
            </a:r>
            <a:r>
              <a:rPr lang="en-ZA" sz="8800" b="0" i="1" dirty="0" err="1" smtClean="0"/>
              <a:t>la‟tohar</a:t>
            </a:r>
            <a:r>
              <a:rPr lang="en-ZA" sz="8800" b="0" i="1" dirty="0" smtClean="0"/>
              <a:t>”. </a:t>
            </a:r>
            <a:r>
              <a:rPr lang="en-ZA" sz="8800" b="0" dirty="0" smtClean="0"/>
              <a:t>The literal translation of verse 10 is;</a:t>
            </a:r>
            <a:r>
              <a:rPr lang="en-ZA" sz="8800" b="0" i="1" dirty="0" smtClean="0"/>
              <a:t> </a:t>
            </a:r>
            <a:r>
              <a:rPr lang="en-ZA" sz="8800" b="0" i="1" dirty="0" smtClean="0">
                <a:solidFill>
                  <a:srgbClr val="004821"/>
                </a:solidFill>
              </a:rPr>
              <a:t>“And they saw the </a:t>
            </a:r>
            <a:r>
              <a:rPr lang="en-ZA" sz="8800" b="0" i="1" dirty="0" err="1" smtClean="0">
                <a:solidFill>
                  <a:srgbClr val="004821"/>
                </a:solidFill>
              </a:rPr>
              <a:t>Eloahi</a:t>
            </a:r>
            <a:r>
              <a:rPr lang="en-ZA" sz="8800" b="0" i="1" dirty="0" smtClean="0">
                <a:solidFill>
                  <a:srgbClr val="004821"/>
                </a:solidFill>
              </a:rPr>
              <a:t> of </a:t>
            </a:r>
            <a:r>
              <a:rPr lang="en-ZA" sz="8800" b="0" i="1" dirty="0" err="1" smtClean="0">
                <a:solidFill>
                  <a:srgbClr val="004821"/>
                </a:solidFill>
              </a:rPr>
              <a:t>Yisra’el</a:t>
            </a:r>
            <a:r>
              <a:rPr lang="en-ZA" sz="8800" b="0" i="1" dirty="0" smtClean="0">
                <a:solidFill>
                  <a:srgbClr val="004821"/>
                </a:solidFill>
              </a:rPr>
              <a:t>, and below His feet was a work of creation, a brick of sapphire; and the essence of the heavens in purity”. </a:t>
            </a:r>
          </a:p>
          <a:p>
            <a:pPr algn="just">
              <a:lnSpc>
                <a:spcPts val="2300"/>
              </a:lnSpc>
            </a:pPr>
            <a:r>
              <a:rPr lang="en-ZA" sz="8800" b="0" dirty="0" smtClean="0"/>
              <a:t>Under His feet, is the creation of Elohim. Scripture defines the earth (</a:t>
            </a:r>
            <a:r>
              <a:rPr lang="en-ZA" sz="8800" b="0" i="1" dirty="0" err="1" smtClean="0"/>
              <a:t>Yah’s</a:t>
            </a:r>
            <a:r>
              <a:rPr lang="en-ZA" sz="8800" b="0" i="1" dirty="0" smtClean="0"/>
              <a:t> creation) </a:t>
            </a:r>
            <a:r>
              <a:rPr lang="en-ZA" sz="8800" b="0" dirty="0" smtClean="0"/>
              <a:t>as His footstool six times</a:t>
            </a:r>
            <a:r>
              <a:rPr lang="en-ZA" sz="8800" b="0" i="1" dirty="0" smtClean="0"/>
              <a:t>. </a:t>
            </a:r>
            <a:r>
              <a:rPr lang="en-ZA" sz="8800" b="0" dirty="0" smtClean="0"/>
              <a:t>But, picture this; Elohim created His creation as sapphire as the </a:t>
            </a:r>
            <a:r>
              <a:rPr lang="en-ZA" sz="8800" b="0" i="1" dirty="0" smtClean="0">
                <a:solidFill>
                  <a:srgbClr val="C00000"/>
                </a:solidFill>
              </a:rPr>
              <a:t>“essence of the Heavens in purity”.</a:t>
            </a:r>
          </a:p>
          <a:p>
            <a:pPr algn="just"/>
            <a:endParaRPr lang="en-ZA" b="0" dirty="0" smtClean="0"/>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WORK OF CREATING</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gn="just">
              <a:lnSpc>
                <a:spcPts val="2300"/>
              </a:lnSpc>
            </a:pPr>
            <a:r>
              <a:rPr lang="en-ZA" b="0" dirty="0" smtClean="0"/>
              <a:t>The word “</a:t>
            </a:r>
            <a:r>
              <a:rPr lang="en-ZA" b="0" i="1" dirty="0" err="1" smtClean="0"/>
              <a:t>ma’aseh</a:t>
            </a:r>
            <a:r>
              <a:rPr lang="en-ZA" b="0" dirty="0" smtClean="0"/>
              <a:t>” means “</a:t>
            </a:r>
            <a:r>
              <a:rPr lang="en-ZA" b="0" i="1" dirty="0" smtClean="0"/>
              <a:t>work of creating”.</a:t>
            </a:r>
            <a:r>
              <a:rPr lang="en-ZA" b="0" dirty="0" smtClean="0"/>
              <a:t> His creation was indeed perfect, the essence of the heavens in purity, until sin entered in. Through the redemption, He is restoring its perfection. </a:t>
            </a:r>
          </a:p>
          <a:p>
            <a:pPr algn="just">
              <a:lnSpc>
                <a:spcPts val="2300"/>
              </a:lnSpc>
            </a:pPr>
            <a:r>
              <a:rPr lang="en-ZA" b="0" dirty="0" smtClean="0"/>
              <a:t>We have this creative work described as a </a:t>
            </a:r>
            <a:r>
              <a:rPr lang="en-ZA" b="0" i="1" dirty="0" smtClean="0"/>
              <a:t>“brick” or “</a:t>
            </a:r>
            <a:r>
              <a:rPr lang="en-ZA" b="0" i="1" dirty="0" err="1" smtClean="0"/>
              <a:t>lebanah</a:t>
            </a:r>
            <a:r>
              <a:rPr lang="en-ZA" b="0" dirty="0" smtClean="0"/>
              <a:t>”. The same word used Shemot 5, when the Children of </a:t>
            </a:r>
            <a:r>
              <a:rPr lang="en-ZA" b="0" dirty="0" smtClean="0"/>
              <a:t>Israel </a:t>
            </a:r>
            <a:r>
              <a:rPr lang="en-ZA" b="0" dirty="0" smtClean="0"/>
              <a:t>made bricks, even without straw, in order to build cities for Pharaoh. These bricks represent our work of creating “</a:t>
            </a:r>
            <a:r>
              <a:rPr lang="en-ZA" b="0" i="1" dirty="0" smtClean="0"/>
              <a:t>man-made righteousness</a:t>
            </a:r>
            <a:r>
              <a:rPr lang="en-ZA" b="0" dirty="0" smtClean="0"/>
              <a:t>”. The rabbis explain that here we see how Elohim takes the product of our “</a:t>
            </a:r>
            <a:r>
              <a:rPr lang="en-ZA" b="0" i="1" dirty="0" smtClean="0"/>
              <a:t>bricks” </a:t>
            </a:r>
            <a:r>
              <a:rPr lang="en-ZA" b="0" dirty="0" smtClean="0"/>
              <a:t>made in slavery, </a:t>
            </a:r>
            <a:r>
              <a:rPr lang="en-ZA" b="0" i="1" dirty="0" smtClean="0"/>
              <a:t>“bricks of suffering” or “man-made righteousness”</a:t>
            </a:r>
            <a:r>
              <a:rPr lang="en-ZA" b="0" dirty="0" smtClean="0"/>
              <a:t> that are chalky white (</a:t>
            </a:r>
            <a:r>
              <a:rPr lang="en-ZA" b="0" dirty="0" err="1" smtClean="0"/>
              <a:t>lebanah</a:t>
            </a:r>
            <a:r>
              <a:rPr lang="en-ZA" b="0" dirty="0" smtClean="0"/>
              <a:t>) and makes them as sapphires, the essence of the heaven lies in purity, through His Redemption and Restoration. This miraculous event is extended by the Jewish sages to be a vision of the “</a:t>
            </a:r>
            <a:r>
              <a:rPr lang="en-ZA" b="0" i="1" dirty="0" err="1" smtClean="0"/>
              <a:t>Hekal</a:t>
            </a:r>
            <a:r>
              <a:rPr lang="en-ZA" b="0" dirty="0" smtClean="0"/>
              <a:t>” (the House of Elohim – the Temple), as He dwells among His people. Regarding these verses from Shemot 24, the </a:t>
            </a:r>
            <a:r>
              <a:rPr lang="en-ZA" b="0" dirty="0" err="1" smtClean="0"/>
              <a:t>Zohar</a:t>
            </a:r>
            <a:r>
              <a:rPr lang="en-ZA" b="0" dirty="0" smtClean="0"/>
              <a:t> states; “</a:t>
            </a:r>
            <a:r>
              <a:rPr lang="en-ZA" b="0" i="1" dirty="0" smtClean="0">
                <a:solidFill>
                  <a:srgbClr val="C00000"/>
                </a:solidFill>
              </a:rPr>
              <a:t>They beheld the precious stone with which the Holy One will build the future Sanctuary, as it is written in </a:t>
            </a:r>
            <a:r>
              <a:rPr lang="en-ZA" i="1" dirty="0" smtClean="0">
                <a:solidFill>
                  <a:srgbClr val="C00000"/>
                </a:solidFill>
              </a:rPr>
              <a:t>Isaiah 54:11</a:t>
            </a:r>
            <a:r>
              <a:rPr lang="en-ZA" b="0" i="1" dirty="0" smtClean="0">
                <a:solidFill>
                  <a:srgbClr val="C00000"/>
                </a:solidFill>
              </a:rPr>
              <a:t>; „I will lay thy stones with fair </a:t>
            </a:r>
            <a:r>
              <a:rPr lang="en-ZA" b="0" i="1" dirty="0" err="1" smtClean="0">
                <a:solidFill>
                  <a:srgbClr val="C00000"/>
                </a:solidFill>
              </a:rPr>
              <a:t>colors</a:t>
            </a:r>
            <a:r>
              <a:rPr lang="en-ZA" b="0" i="1" dirty="0" smtClean="0">
                <a:solidFill>
                  <a:srgbClr val="C00000"/>
                </a:solidFill>
              </a:rPr>
              <a:t> and lay thy foundations with sapphires.‟”</a:t>
            </a:r>
            <a:endParaRPr lang="en-ZA" b="0"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LISTEN TO ME</a:t>
            </a:r>
            <a:endParaRPr lang="en-ZA" dirty="0"/>
          </a:p>
        </p:txBody>
      </p:sp>
      <p:sp>
        <p:nvSpPr>
          <p:cNvPr id="3" name="Content Placeholder 2"/>
          <p:cNvSpPr>
            <a:spLocks noGrp="1"/>
          </p:cNvSpPr>
          <p:nvPr>
            <p:ph idx="1"/>
          </p:nvPr>
        </p:nvSpPr>
        <p:spPr/>
        <p:txBody>
          <a:bodyPr>
            <a:normAutofit lnSpcReduction="10000"/>
          </a:bodyPr>
          <a:lstStyle/>
          <a:p>
            <a:pPr algn="ctr"/>
            <a:r>
              <a:rPr lang="en-ZA" b="0" i="1" dirty="0" smtClean="0">
                <a:solidFill>
                  <a:srgbClr val="004821"/>
                </a:solidFill>
              </a:rPr>
              <a:t>“Listen to Me, you who pursue righteousness, seeking </a:t>
            </a:r>
            <a:r>
              <a:rPr lang="he-IL" b="0" i="1" dirty="0" smtClean="0">
                <a:solidFill>
                  <a:srgbClr val="004821"/>
                </a:solidFill>
              </a:rPr>
              <a:t>יהוה</a:t>
            </a:r>
            <a:r>
              <a:rPr lang="en-ZA" b="0" i="1" dirty="0" smtClean="0">
                <a:solidFill>
                  <a:srgbClr val="004821"/>
                </a:solidFill>
              </a:rPr>
              <a:t>: Look to the rock you were hewn from, and to the hole of the pit you were dug from. “Look to </a:t>
            </a:r>
            <a:r>
              <a:rPr lang="en-ZA" b="0" i="1" dirty="0" err="1" smtClean="0">
                <a:solidFill>
                  <a:srgbClr val="004821"/>
                </a:solidFill>
              </a:rPr>
              <a:t>Aḇraham</a:t>
            </a:r>
            <a:r>
              <a:rPr lang="en-ZA" b="0" i="1" dirty="0" smtClean="0">
                <a:solidFill>
                  <a:srgbClr val="004821"/>
                </a:solidFill>
              </a:rPr>
              <a:t> your father, and to Sarah who bore you. For he was alone when I called him, and I blessed him and increased him. “For </a:t>
            </a:r>
            <a:r>
              <a:rPr lang="he-IL" b="0" i="1" dirty="0" smtClean="0">
                <a:solidFill>
                  <a:srgbClr val="004821"/>
                </a:solidFill>
              </a:rPr>
              <a:t>יהוה</a:t>
            </a:r>
            <a:r>
              <a:rPr lang="en-ZA" b="0" i="1" dirty="0" smtClean="0">
                <a:solidFill>
                  <a:srgbClr val="004821"/>
                </a:solidFill>
              </a:rPr>
              <a:t> shall comfort </a:t>
            </a:r>
            <a:r>
              <a:rPr lang="en-ZA" b="0" i="1" dirty="0" err="1" smtClean="0">
                <a:solidFill>
                  <a:srgbClr val="004821"/>
                </a:solidFill>
              </a:rPr>
              <a:t>Tsiyon</a:t>
            </a:r>
            <a:r>
              <a:rPr lang="en-ZA" b="0" i="1" dirty="0" smtClean="0">
                <a:solidFill>
                  <a:srgbClr val="004821"/>
                </a:solidFill>
              </a:rPr>
              <a:t>, He shall comfort all her waste places. For He makes her wilderness like </a:t>
            </a:r>
            <a:r>
              <a:rPr lang="en-ZA" b="0" i="1" dirty="0" err="1" smtClean="0">
                <a:solidFill>
                  <a:srgbClr val="004821"/>
                </a:solidFill>
              </a:rPr>
              <a:t>Ěḏen</a:t>
            </a:r>
            <a:r>
              <a:rPr lang="en-ZA" b="0" i="1" dirty="0" smtClean="0">
                <a:solidFill>
                  <a:srgbClr val="004821"/>
                </a:solidFill>
              </a:rPr>
              <a:t>, and her desert like the garden of </a:t>
            </a:r>
            <a:r>
              <a:rPr lang="he-IL" b="0" i="1" dirty="0" smtClean="0">
                <a:solidFill>
                  <a:srgbClr val="004821"/>
                </a:solidFill>
              </a:rPr>
              <a:t>יהוה</a:t>
            </a:r>
            <a:r>
              <a:rPr lang="en-ZA" b="0" i="1" dirty="0" smtClean="0">
                <a:solidFill>
                  <a:srgbClr val="004821"/>
                </a:solidFill>
              </a:rPr>
              <a:t>. Joy and gladness are found in it, thanksgiving and the voice of song. “Listen to Me, My people, and give ear to Me, O My nation, for the Torah goes forth from Me, and My right-ruling I set as a light to peoples. “My righteousness is near, My deliverance shall go forth, and My arms judge peoples. Coastlands wait upon Me, and for My arm they wait expectantly. “Lift up your eyes to the heavens, and look on the earth beneath, for the heavens shall vanish like smoke, and the earth wear out like a garment, and those who dwell in it die as gnats. But My deliverance is forever, and My righteousness is not broken</a:t>
            </a:r>
            <a:r>
              <a:rPr lang="en-ZA" i="1" dirty="0" smtClean="0">
                <a:solidFill>
                  <a:srgbClr val="004821"/>
                </a:solidFill>
              </a:rPr>
              <a:t>. </a:t>
            </a:r>
            <a:r>
              <a:rPr lang="en-US" b="1" i="1" dirty="0" smtClean="0">
                <a:solidFill>
                  <a:srgbClr val="004821"/>
                </a:solidFill>
              </a:rPr>
              <a:t>(Isaiah 51:1-6)</a:t>
            </a:r>
          </a:p>
          <a:p>
            <a:endParaRPr lang="en-US" sz="2800" i="1" dirty="0" smtClean="0">
              <a:solidFill>
                <a:srgbClr val="004821"/>
              </a:solidFill>
            </a:endParaRPr>
          </a:p>
          <a:p>
            <a:endParaRPr lang="en-ZA" sz="2600" i="1" dirty="0" smtClean="0">
              <a:solidFill>
                <a:srgbClr val="004821"/>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THREE TYPES OF COMMANDS</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500"/>
              </a:lnSpc>
            </a:pPr>
            <a:r>
              <a:rPr lang="en-ZA" sz="8800" b="0" dirty="0" smtClean="0"/>
              <a:t>1) </a:t>
            </a:r>
            <a:r>
              <a:rPr lang="en-ZA" sz="8800" b="0" i="1" dirty="0" err="1" smtClean="0"/>
              <a:t>Mishpat’im</a:t>
            </a:r>
            <a:r>
              <a:rPr lang="en-ZA" sz="8800" b="0" dirty="0" smtClean="0"/>
              <a:t> are right rulings that are easily understood and straightforward, such as the commands not to steal, or do not murder. These are the types of </a:t>
            </a:r>
            <a:r>
              <a:rPr lang="en-ZA" sz="8800" b="0" dirty="0" err="1" smtClean="0"/>
              <a:t>mitzvot</a:t>
            </a:r>
            <a:r>
              <a:rPr lang="en-ZA" sz="8800" b="0" dirty="0" smtClean="0"/>
              <a:t> that a society or community might institute as laws to govern itself by. </a:t>
            </a:r>
          </a:p>
          <a:p>
            <a:pPr algn="just">
              <a:lnSpc>
                <a:spcPts val="2500"/>
              </a:lnSpc>
            </a:pPr>
            <a:r>
              <a:rPr lang="en-ZA" sz="8800" b="0" dirty="0" smtClean="0"/>
              <a:t>2) </a:t>
            </a:r>
            <a:r>
              <a:rPr lang="en-ZA" sz="8800" b="0" i="1" dirty="0" err="1" smtClean="0"/>
              <a:t>Eidot</a:t>
            </a:r>
            <a:r>
              <a:rPr lang="en-ZA" sz="8800" b="0" i="1" dirty="0" smtClean="0"/>
              <a:t> (literally “testimonials”) </a:t>
            </a:r>
            <a:r>
              <a:rPr lang="en-ZA" sz="8800" b="0" dirty="0" smtClean="0"/>
              <a:t>are commemorative commands. They include the </a:t>
            </a:r>
            <a:r>
              <a:rPr lang="en-ZA" sz="8800" b="0" dirty="0" err="1" smtClean="0"/>
              <a:t>mitzvot</a:t>
            </a:r>
            <a:r>
              <a:rPr lang="en-ZA" sz="8800" b="0" dirty="0" smtClean="0"/>
              <a:t> of how to observe Shabbat, those that pertain to Pesach and such. These commands also help us to understand and appreciate historical events in their spiritual contexts. </a:t>
            </a:r>
          </a:p>
          <a:p>
            <a:pPr algn="just">
              <a:lnSpc>
                <a:spcPts val="2500"/>
              </a:lnSpc>
            </a:pPr>
            <a:r>
              <a:rPr lang="en-ZA" sz="8800" b="0" dirty="0" smtClean="0"/>
              <a:t>3) </a:t>
            </a:r>
            <a:r>
              <a:rPr lang="en-ZA" sz="8800" b="0" i="1" dirty="0" err="1" smtClean="0"/>
              <a:t>Chukim</a:t>
            </a:r>
            <a:r>
              <a:rPr lang="en-ZA" sz="8800" b="0" i="1" dirty="0" smtClean="0"/>
              <a:t> (“decrees”) </a:t>
            </a:r>
            <a:r>
              <a:rPr lang="en-ZA" sz="8800" b="0" dirty="0" smtClean="0"/>
              <a:t>are </a:t>
            </a:r>
            <a:r>
              <a:rPr lang="en-ZA" sz="8800" b="0" dirty="0" err="1" smtClean="0"/>
              <a:t>mitzvot</a:t>
            </a:r>
            <a:r>
              <a:rPr lang="en-ZA" sz="8800" b="0" dirty="0" smtClean="0"/>
              <a:t> that there seems to be no obvious rational explanation to explain. We keep these commands because they are dictated by Elohim, because we read in </a:t>
            </a:r>
            <a:r>
              <a:rPr lang="en-ZA" sz="8800" b="0" i="1" dirty="0" smtClean="0">
                <a:solidFill>
                  <a:srgbClr val="004821"/>
                </a:solidFill>
              </a:rPr>
              <a:t>“This is a law of the Torah which </a:t>
            </a:r>
            <a:r>
              <a:rPr lang="he-IL" sz="8800" b="0" i="1" dirty="0" smtClean="0">
                <a:solidFill>
                  <a:srgbClr val="004821"/>
                </a:solidFill>
              </a:rPr>
              <a:t>יהוה</a:t>
            </a:r>
            <a:r>
              <a:rPr lang="en-ZA" sz="8800" b="0" i="1" dirty="0" smtClean="0">
                <a:solidFill>
                  <a:srgbClr val="004821"/>
                </a:solidFill>
              </a:rPr>
              <a:t> has commanded, ..</a:t>
            </a:r>
            <a:r>
              <a:rPr lang="en-US" sz="8800" i="1" dirty="0" smtClean="0">
                <a:solidFill>
                  <a:srgbClr val="004821"/>
                </a:solidFill>
              </a:rPr>
              <a:t>(Numbers 19:2)</a:t>
            </a:r>
          </a:p>
          <a:p>
            <a:pPr algn="just">
              <a:lnSpc>
                <a:spcPts val="2500"/>
              </a:lnSpc>
            </a:pPr>
            <a:r>
              <a:rPr lang="en-ZA" sz="8800" b="0" dirty="0" smtClean="0"/>
              <a:t>These commands include the ordinance of the </a:t>
            </a:r>
            <a:r>
              <a:rPr lang="en-ZA" sz="8800" b="0" i="1" dirty="0" smtClean="0"/>
              <a:t>“red heifer</a:t>
            </a:r>
            <a:r>
              <a:rPr lang="en-ZA" sz="8800" b="0" dirty="0" smtClean="0"/>
              <a:t>”, the decrees not to mix threads in garments or seeds in the field and the laws of </a:t>
            </a:r>
            <a:r>
              <a:rPr lang="en-ZA" sz="8800" b="0" dirty="0" err="1" smtClean="0"/>
              <a:t>kashrut</a:t>
            </a:r>
            <a:r>
              <a:rPr lang="en-ZA" sz="8800" b="0" dirty="0" smtClean="0"/>
              <a:t> and not mixing meat and dairy. </a:t>
            </a:r>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SLAVERY</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“When you buy a </a:t>
            </a:r>
            <a:r>
              <a:rPr lang="en-ZA" i="1" dirty="0" err="1" smtClean="0">
                <a:solidFill>
                  <a:srgbClr val="004821"/>
                </a:solidFill>
              </a:rPr>
              <a:t>Heḇrew</a:t>
            </a:r>
            <a:r>
              <a:rPr lang="en-ZA" i="1" dirty="0" smtClean="0">
                <a:solidFill>
                  <a:srgbClr val="004821"/>
                </a:solidFill>
              </a:rPr>
              <a:t> servant, he serves six years, and in the seventh he goes out free, for naught. “If he comes in by himself, he goes out by himself; if he comes in married, then his wife shall go out with him. “If his master has given him a wife, and she has borne him sons or daughters, the wife and her children are her master’s, and he goes out by himself. “And if the servant truly says, ‘I love my master, my wife, and my children, let me not go out free,’ then his master shall bring him before Elohim, and shall bring him to the door, or to the doorpost, and his master shall pierce his ear with an awl. And he shall serve him forever. </a:t>
            </a:r>
            <a:r>
              <a:rPr lang="en-ZA" b="1" i="1" dirty="0" smtClean="0">
                <a:solidFill>
                  <a:srgbClr val="004821"/>
                </a:solidFill>
              </a:rPr>
              <a:t>(Exodus 21:2-6)</a:t>
            </a:r>
          </a:p>
          <a:p>
            <a:r>
              <a:rPr lang="en-ZA" dirty="0" smtClean="0"/>
              <a:t>Israel were delivered just a few days earlier from slavery in Egypt and now God instruct them how to deal with slaves. For us it is important as we are in this very process from slavery to deliverance. We need to remember in Egypt (= slavery), no slave could ever go free. </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RIGHTEOUSNESS AND JUSTICE</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300"/>
              </a:lnSpc>
            </a:pPr>
            <a:r>
              <a:rPr lang="en-ZA" sz="8800" b="0" i="1" dirty="0" smtClean="0">
                <a:solidFill>
                  <a:srgbClr val="004821"/>
                </a:solidFill>
              </a:rPr>
              <a:t>“When you buy a </a:t>
            </a:r>
            <a:r>
              <a:rPr lang="en-ZA" sz="8800" b="0" i="1" dirty="0" err="1" smtClean="0">
                <a:solidFill>
                  <a:srgbClr val="004821"/>
                </a:solidFill>
              </a:rPr>
              <a:t>Heḇrew</a:t>
            </a:r>
            <a:r>
              <a:rPr lang="en-ZA" sz="8800" b="0" i="1" dirty="0" smtClean="0">
                <a:solidFill>
                  <a:srgbClr val="004821"/>
                </a:solidFill>
              </a:rPr>
              <a:t> servant, he serves six years, and in the seventh he goes out free, for naught.</a:t>
            </a:r>
            <a:r>
              <a:rPr lang="en-ZA" sz="8800" i="1" dirty="0" smtClean="0">
                <a:solidFill>
                  <a:srgbClr val="004821"/>
                </a:solidFill>
              </a:rPr>
              <a:t> </a:t>
            </a:r>
            <a:r>
              <a:rPr lang="en-ZA" sz="8800" b="1" i="1" dirty="0" smtClean="0">
                <a:solidFill>
                  <a:srgbClr val="004821"/>
                </a:solidFill>
              </a:rPr>
              <a:t>(Exodus 21:2)</a:t>
            </a:r>
          </a:p>
          <a:p>
            <a:pPr algn="just">
              <a:lnSpc>
                <a:spcPts val="2300"/>
              </a:lnSpc>
            </a:pPr>
            <a:r>
              <a:rPr lang="en-ZA" sz="8800" b="0" dirty="0" smtClean="0"/>
              <a:t>Hebrews sometimes became slaves [property] through poverty (Lev. 25:35,39) or crime (Ex. 22:3), but the Torah did not institute slavery. The Law was given at Sinai when the practice had already existed for centuries, and was common among the nations. </a:t>
            </a:r>
            <a:r>
              <a:rPr lang="en-ZA" sz="8800" i="1" dirty="0" smtClean="0"/>
              <a:t>Note: </a:t>
            </a:r>
            <a:r>
              <a:rPr lang="en-ZA" sz="8800" b="0" dirty="0" smtClean="0"/>
              <a:t>In ancient nations, slaves were usually more numerous than free people. In Athens, for instance, the slaves constituted four-fifths of the population.</a:t>
            </a:r>
          </a:p>
          <a:p>
            <a:pPr algn="just">
              <a:lnSpc>
                <a:spcPts val="2300"/>
              </a:lnSpc>
            </a:pPr>
            <a:r>
              <a:rPr lang="en-ZA" sz="8800" b="0" dirty="0" smtClean="0"/>
              <a:t>The twin concepts of righteousness and justice are at the very centre of Torah, Messiah and the Kingdom of Heaven. Abraham was originally chosen because he would teach his children after him in </a:t>
            </a:r>
            <a:r>
              <a:rPr lang="en-ZA" sz="8800" b="0" i="1" dirty="0" smtClean="0"/>
              <a:t>"doing righteousness and justice." </a:t>
            </a:r>
            <a:r>
              <a:rPr lang="en-ZA" sz="8800" b="0" dirty="0" smtClean="0"/>
              <a:t>(Genesis 18:19) The Scriptures tell us that God loves righteousness and justice, (Psalm 33:5) that He desires them more than sacrifice (Proverbs 21:3) and that His very throne is founded upon them, for it is written in </a:t>
            </a:r>
            <a:r>
              <a:rPr lang="en-ZA" sz="8800" b="0" i="1" dirty="0" smtClean="0">
                <a:solidFill>
                  <a:srgbClr val="004821"/>
                </a:solidFill>
              </a:rPr>
              <a:t>...Righteousness and right-ruling are the foundation of His throne.</a:t>
            </a:r>
            <a:r>
              <a:rPr lang="en-ZA" sz="8800" i="1" dirty="0" smtClean="0">
                <a:solidFill>
                  <a:srgbClr val="004821"/>
                </a:solidFill>
              </a:rPr>
              <a:t> </a:t>
            </a:r>
            <a:r>
              <a:rPr lang="en-ZA" sz="8800" b="1" i="1" dirty="0" smtClean="0">
                <a:solidFill>
                  <a:srgbClr val="004821"/>
                </a:solidFill>
              </a:rPr>
              <a:t>(Psalms 97:2)</a:t>
            </a:r>
          </a:p>
          <a:p>
            <a:endParaRPr lang="en-ZA" sz="9600" dirty="0" smtClean="0"/>
          </a:p>
          <a:p>
            <a:endParaRPr lang="en-ZA" sz="96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FAIR TREATMENT</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When it says, verse 6, </a:t>
            </a:r>
            <a:r>
              <a:rPr lang="en-ZA" b="0" i="1" dirty="0" smtClean="0">
                <a:solidFill>
                  <a:srgbClr val="004821"/>
                </a:solidFill>
              </a:rPr>
              <a:t>“his master shall bring him before </a:t>
            </a:r>
            <a:r>
              <a:rPr lang="en-ZA" b="0" i="1" dirty="0" err="1" smtClean="0">
                <a:solidFill>
                  <a:srgbClr val="004821"/>
                </a:solidFill>
              </a:rPr>
              <a:t>elohim</a:t>
            </a:r>
            <a:r>
              <a:rPr lang="en-ZA" b="0" dirty="0" smtClean="0">
                <a:solidFill>
                  <a:srgbClr val="004821"/>
                </a:solidFill>
              </a:rPr>
              <a:t>,…” </a:t>
            </a:r>
            <a:r>
              <a:rPr lang="en-ZA" b="0" dirty="0" smtClean="0"/>
              <a:t>it should  actually read </a:t>
            </a:r>
            <a:r>
              <a:rPr lang="en-ZA" b="0" i="1" dirty="0" err="1" smtClean="0"/>
              <a:t>elohim</a:t>
            </a:r>
            <a:r>
              <a:rPr lang="en-ZA" b="0" dirty="0" smtClean="0"/>
              <a:t> (not capitalized) to indicate “</a:t>
            </a:r>
            <a:r>
              <a:rPr lang="en-ZA" b="0" i="1" dirty="0" smtClean="0"/>
              <a:t>mighty ones” </a:t>
            </a:r>
            <a:r>
              <a:rPr lang="en-ZA" b="0" dirty="0" smtClean="0"/>
              <a:t>in the smaller sense, as in “</a:t>
            </a:r>
            <a:r>
              <a:rPr lang="en-ZA" b="0" i="1" dirty="0" smtClean="0"/>
              <a:t>judges”</a:t>
            </a:r>
            <a:r>
              <a:rPr lang="en-ZA" b="0" dirty="0" smtClean="0"/>
              <a:t> or the leaders of ten, fifties and hundreds. They were to be witnesses of this permanent agreement. </a:t>
            </a:r>
          </a:p>
          <a:p>
            <a:pPr algn="just">
              <a:lnSpc>
                <a:spcPts val="2400"/>
              </a:lnSpc>
            </a:pPr>
            <a:r>
              <a:rPr lang="en-ZA" b="0" dirty="0" smtClean="0"/>
              <a:t>There are several references as to the fair treatment of a servant. Leviticus 25 instructs all Hebrews not to treat their brother as a slave, but as a hired servant, denoting “</a:t>
            </a:r>
            <a:r>
              <a:rPr lang="en-ZA" b="0" i="1" dirty="0" smtClean="0"/>
              <a:t>with dignity”. </a:t>
            </a:r>
            <a:r>
              <a:rPr lang="en-ZA" b="0" dirty="0" smtClean="0"/>
              <a:t>Deuteronomy 15 also shows how to treat a slave that you served you for six years: </a:t>
            </a:r>
            <a:r>
              <a:rPr lang="en-ZA" b="0" i="1" dirty="0" smtClean="0">
                <a:solidFill>
                  <a:srgbClr val="004821"/>
                </a:solidFill>
              </a:rPr>
              <a:t>“When your brother is sold to you, a </a:t>
            </a:r>
            <a:r>
              <a:rPr lang="en-ZA" b="0" i="1" dirty="0" err="1" smtClean="0">
                <a:solidFill>
                  <a:srgbClr val="004821"/>
                </a:solidFill>
              </a:rPr>
              <a:t>Heḇrew</a:t>
            </a:r>
            <a:r>
              <a:rPr lang="en-ZA" b="0" i="1" dirty="0" smtClean="0">
                <a:solidFill>
                  <a:srgbClr val="004821"/>
                </a:solidFill>
              </a:rPr>
              <a:t> man or a </a:t>
            </a:r>
            <a:r>
              <a:rPr lang="en-ZA" b="0" i="1" dirty="0" err="1" smtClean="0">
                <a:solidFill>
                  <a:srgbClr val="004821"/>
                </a:solidFill>
              </a:rPr>
              <a:t>Heḇrew</a:t>
            </a:r>
            <a:r>
              <a:rPr lang="en-ZA" b="0" i="1" dirty="0" smtClean="0">
                <a:solidFill>
                  <a:srgbClr val="004821"/>
                </a:solidFill>
              </a:rPr>
              <a:t> woman, and shall serve you six years, then let him go free from you in the seventh year. “And when you send him away free from you, let him not go away empty-handed. “You shall richly supply him from your flock, and from your threshing-floor, and from your winepress. With that which </a:t>
            </a:r>
            <a:r>
              <a:rPr lang="he-IL" b="0" i="1" dirty="0" smtClean="0">
                <a:solidFill>
                  <a:srgbClr val="004821"/>
                </a:solidFill>
              </a:rPr>
              <a:t>יהוה</a:t>
            </a:r>
            <a:r>
              <a:rPr lang="en-ZA" b="0" i="1" dirty="0" smtClean="0">
                <a:solidFill>
                  <a:srgbClr val="004821"/>
                </a:solidFill>
              </a:rPr>
              <a:t> has blessed you with, give to him. “And you shall remember that you were a slave in the land of </a:t>
            </a:r>
            <a:r>
              <a:rPr lang="en-ZA" b="0" i="1" dirty="0" err="1" smtClean="0">
                <a:solidFill>
                  <a:srgbClr val="004821"/>
                </a:solidFill>
              </a:rPr>
              <a:t>Mitsrayim</a:t>
            </a:r>
            <a:r>
              <a:rPr lang="en-ZA" b="0" i="1" dirty="0" smtClean="0">
                <a:solidFill>
                  <a:srgbClr val="004821"/>
                </a:solidFill>
              </a:rPr>
              <a:t>, and </a:t>
            </a:r>
            <a:r>
              <a:rPr lang="he-IL" b="0" i="1" dirty="0" smtClean="0">
                <a:solidFill>
                  <a:srgbClr val="004821"/>
                </a:solidFill>
              </a:rPr>
              <a:t>יהוה</a:t>
            </a:r>
            <a:r>
              <a:rPr lang="en-ZA" b="0" i="1" dirty="0" smtClean="0">
                <a:solidFill>
                  <a:srgbClr val="004821"/>
                </a:solidFill>
              </a:rPr>
              <a:t> your Elohim redeemed you. ..</a:t>
            </a:r>
            <a:endParaRPr lang="en-US" i="1" dirty="0" smtClean="0">
              <a:solidFill>
                <a:srgbClr val="004821"/>
              </a:solidFill>
            </a:endParaRP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36120</TotalTime>
  <Words>10189</Words>
  <Application>Microsoft Office PowerPoint</Application>
  <PresentationFormat>On-screen Show (4:3)</PresentationFormat>
  <Paragraphs>324</Paragraphs>
  <Slides>53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Times New Roman</vt:lpstr>
      <vt:lpstr>Office Theme</vt:lpstr>
      <vt:lpstr>PowerPoint Presentation</vt:lpstr>
      <vt:lpstr>RECOGNITION</vt:lpstr>
      <vt:lpstr>MISHPAT’IM “Right Rulings”</vt:lpstr>
      <vt:lpstr>AND</vt:lpstr>
      <vt:lpstr>MISHPAT’IM</vt:lpstr>
      <vt:lpstr>THREE TYPES OF COMMANDS</vt:lpstr>
      <vt:lpstr>SLAVERY</vt:lpstr>
      <vt:lpstr>RIGHTEOUSNESS AND JUSTICE</vt:lpstr>
      <vt:lpstr>FAIR TREATMENT</vt:lpstr>
      <vt:lpstr>SERVANT</vt:lpstr>
      <vt:lpstr>BONDSERVANT</vt:lpstr>
      <vt:lpstr>EH’BED</vt:lpstr>
      <vt:lpstr>יהושע ON SERVANTHOOD</vt:lpstr>
      <vt:lpstr>EAR</vt:lpstr>
      <vt:lpstr>MY SHEEP HEAR MY VOICE</vt:lpstr>
      <vt:lpstr>EAR IN GREEK </vt:lpstr>
      <vt:lpstr>HEARING RESTORED</vt:lpstr>
      <vt:lpstr>DOOR</vt:lpstr>
      <vt:lpstr>DALET</vt:lpstr>
      <vt:lpstr>DOORPOSTS</vt:lpstr>
      <vt:lpstr>COVERING THE DOOR</vt:lpstr>
      <vt:lpstr>ECHAD</vt:lpstr>
      <vt:lpstr>VALLEY OF “AKOR”</vt:lpstr>
      <vt:lpstr>יהושע THE GATE</vt:lpstr>
      <vt:lpstr>HISTORY</vt:lpstr>
      <vt:lpstr>LOST SHEEP</vt:lpstr>
      <vt:lpstr>SERVANTS FOREVER</vt:lpstr>
      <vt:lpstr>MITVOTZ</vt:lpstr>
      <vt:lpstr>DIN</vt:lpstr>
      <vt:lpstr>SHAPHAT</vt:lpstr>
      <vt:lpstr>NEW TESTAMENT</vt:lpstr>
      <vt:lpstr>יהושע</vt:lpstr>
      <vt:lpstr>יהושע JUDGES</vt:lpstr>
      <vt:lpstr>FREEDOM</vt:lpstr>
      <vt:lpstr>LAW AND LOVE</vt:lpstr>
      <vt:lpstr>MITVOTZ CON’T</vt:lpstr>
      <vt:lpstr>MITVOTZ CON’T</vt:lpstr>
      <vt:lpstr>STRANGER</vt:lpstr>
      <vt:lpstr>REPEATED EMPHASIS</vt:lpstr>
      <vt:lpstr>COMMENTARY</vt:lpstr>
      <vt:lpstr>NACHRI AND ZUR</vt:lpstr>
      <vt:lpstr>MITZVOT CON’T </vt:lpstr>
      <vt:lpstr>MITVOTZ CON’T</vt:lpstr>
      <vt:lpstr>MITVOTZ CON’T</vt:lpstr>
      <vt:lpstr>MITVOTZ CON’T</vt:lpstr>
      <vt:lpstr>HISTORY ON QUICK VICTORIES</vt:lpstr>
      <vt:lpstr>BLOOD COVENANT</vt:lpstr>
      <vt:lpstr>NA’AR</vt:lpstr>
      <vt:lpstr>STORY OF יהושע</vt:lpstr>
      <vt:lpstr>ONE’s LIFE</vt:lpstr>
      <vt:lpstr>THEY SAW GOD!!!</vt:lpstr>
      <vt:lpstr>WORK OF CREATING</vt:lpstr>
      <vt:lpstr>LISTEN TO ME</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Kotze</cp:lastModifiedBy>
  <cp:revision>957</cp:revision>
  <dcterms:created xsi:type="dcterms:W3CDTF">2010-10-31T07:41:47Z</dcterms:created>
  <dcterms:modified xsi:type="dcterms:W3CDTF">2014-11-22T08:09:25Z</dcterms:modified>
</cp:coreProperties>
</file>